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586"/>
  </p:normalViewPr>
  <p:slideViewPr>
    <p:cSldViewPr snapToGrid="0">
      <p:cViewPr varScale="1">
        <p:scale>
          <a:sx n="95" d="100"/>
          <a:sy n="95" d="100"/>
        </p:scale>
        <p:origin x="3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42218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1371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7240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3934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4655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034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9823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675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9541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295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697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545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5961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7375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3505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4569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0183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5093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864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Wireless Router Setup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Introduction to Wireless Router Setups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802.11 Standard</a:t>
            </a:r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633175" y="812950"/>
            <a:ext cx="7519800" cy="3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802.11  Ratified in 1997.  It was 1-2Mbps in the 2.4 GHz range.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802.11a  Ratified in 1999.  Up to 54Mbps in the 5 GHz band.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/>
              <a:t> </a:t>
            </a:r>
            <a:endParaRPr sz="18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802.11b  Ratified in 1999 as well.  DSSS. 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802.11g  Ratified in 2004.  54Mbps in the 2.4 band. 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802.11n and 802.11ac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n was ratified in 2009 with data rates over 100Mbps.  Includes MIMO ops. 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ac was ratified in 2014.  Provides data rates in the Gbps range. 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Service Set Identifier</a:t>
            </a: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880594" y="938150"/>
            <a:ext cx="7800267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The SSID is nothing more than the name of the network</a:t>
            </a:r>
            <a:endParaRPr sz="2400" dirty="0"/>
          </a:p>
        </p:txBody>
      </p:sp>
      <p:sp>
        <p:nvSpPr>
          <p:cNvPr id="132" name="Shape 132"/>
          <p:cNvSpPr txBox="1"/>
          <p:nvPr/>
        </p:nvSpPr>
        <p:spPr>
          <a:xfrm>
            <a:off x="880595" y="1395350"/>
            <a:ext cx="70665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Change the SSID, NEVER leave it the default</a:t>
            </a:r>
            <a:endParaRPr sz="2400"/>
          </a:p>
        </p:txBody>
      </p:sp>
      <p:sp>
        <p:nvSpPr>
          <p:cNvPr id="133" name="Shape 133"/>
          <p:cNvSpPr txBox="1"/>
          <p:nvPr/>
        </p:nvSpPr>
        <p:spPr>
          <a:xfrm>
            <a:off x="880595" y="1852550"/>
            <a:ext cx="70665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You can hide the SSID if you want (not advertised)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Wireless Router Admin Password</a:t>
            </a:r>
            <a:endParaRPr/>
          </a:p>
        </p:txBody>
      </p:sp>
      <p:sp>
        <p:nvSpPr>
          <p:cNvPr id="139" name="Shape 139"/>
          <p:cNvSpPr txBox="1"/>
          <p:nvPr/>
        </p:nvSpPr>
        <p:spPr>
          <a:xfrm>
            <a:off x="785591" y="938150"/>
            <a:ext cx="7574637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The admin password authenticate you into the router</a:t>
            </a:r>
            <a:endParaRPr sz="2400" dirty="0"/>
          </a:p>
        </p:txBody>
      </p:sp>
      <p:sp>
        <p:nvSpPr>
          <p:cNvPr id="140" name="Shape 140"/>
          <p:cNvSpPr txBox="1"/>
          <p:nvPr/>
        </p:nvSpPr>
        <p:spPr>
          <a:xfrm>
            <a:off x="785592" y="1395350"/>
            <a:ext cx="7444008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This admin password gives you admin/root privileges</a:t>
            </a:r>
            <a:endParaRPr sz="2400" dirty="0"/>
          </a:p>
        </p:txBody>
      </p:sp>
      <p:sp>
        <p:nvSpPr>
          <p:cNvPr id="141" name="Shape 141"/>
          <p:cNvSpPr txBox="1"/>
          <p:nvPr/>
        </p:nvSpPr>
        <p:spPr>
          <a:xfrm>
            <a:off x="785592" y="1852550"/>
            <a:ext cx="70665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Should we change this from the default?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Wireless Authentication</a:t>
            </a:r>
            <a:endParaRPr/>
          </a:p>
        </p:txBody>
      </p:sp>
      <p:sp>
        <p:nvSpPr>
          <p:cNvPr id="147" name="Shape 147"/>
          <p:cNvSpPr txBox="1"/>
          <p:nvPr/>
        </p:nvSpPr>
        <p:spPr>
          <a:xfrm>
            <a:off x="726216" y="1471550"/>
            <a:ext cx="70665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WEP was the original standard (deprecated)</a:t>
            </a:r>
            <a:endParaRPr sz="2400" dirty="0"/>
          </a:p>
        </p:txBody>
      </p:sp>
      <p:sp>
        <p:nvSpPr>
          <p:cNvPr id="148" name="Shape 148"/>
          <p:cNvSpPr txBox="1"/>
          <p:nvPr/>
        </p:nvSpPr>
        <p:spPr>
          <a:xfrm>
            <a:off x="749968" y="1928750"/>
            <a:ext cx="70665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WPA2 with AES encryption (don’t use TKIP)</a:t>
            </a:r>
            <a:endParaRPr sz="2400"/>
          </a:p>
        </p:txBody>
      </p:sp>
      <p:sp>
        <p:nvSpPr>
          <p:cNvPr id="149" name="Shape 149"/>
          <p:cNvSpPr txBox="1"/>
          <p:nvPr/>
        </p:nvSpPr>
        <p:spPr>
          <a:xfrm>
            <a:off x="749968" y="1014350"/>
            <a:ext cx="8082332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Always require your wireless users to provide a password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 Address Lists</a:t>
            </a:r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1094350" y="1471550"/>
            <a:ext cx="70665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Blacklist - block the MAC addresses you list</a:t>
            </a:r>
            <a:endParaRPr sz="2400"/>
          </a:p>
        </p:txBody>
      </p:sp>
      <p:sp>
        <p:nvSpPr>
          <p:cNvPr id="156" name="Shape 156"/>
          <p:cNvSpPr txBox="1"/>
          <p:nvPr/>
        </p:nvSpPr>
        <p:spPr>
          <a:xfrm>
            <a:off x="1094350" y="1928750"/>
            <a:ext cx="70665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Can be painful to manage</a:t>
            </a:r>
            <a:endParaRPr sz="2400"/>
          </a:p>
        </p:txBody>
      </p:sp>
      <p:sp>
        <p:nvSpPr>
          <p:cNvPr id="157" name="Shape 157"/>
          <p:cNvSpPr txBox="1"/>
          <p:nvPr/>
        </p:nvSpPr>
        <p:spPr>
          <a:xfrm>
            <a:off x="1094350" y="10143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Whitelist - only allow the MAC addresses you list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 the Firmware of the Wireless Router</a:t>
            </a: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1094350" y="1471550"/>
            <a:ext cx="70665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“Flashing” the firmware will update the router</a:t>
            </a:r>
            <a:endParaRPr sz="2400"/>
          </a:p>
        </p:txBody>
      </p:sp>
      <p:sp>
        <p:nvSpPr>
          <p:cNvPr id="164" name="Shape 164"/>
          <p:cNvSpPr txBox="1"/>
          <p:nvPr/>
        </p:nvSpPr>
        <p:spPr>
          <a:xfrm>
            <a:off x="1094350" y="19287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If something goes wrong in process, usually very bad results</a:t>
            </a:r>
            <a:endParaRPr sz="2400"/>
          </a:p>
        </p:txBody>
      </p:sp>
      <p:sp>
        <p:nvSpPr>
          <p:cNvPr id="165" name="Shape 165"/>
          <p:cNvSpPr txBox="1"/>
          <p:nvPr/>
        </p:nvSpPr>
        <p:spPr>
          <a:xfrm>
            <a:off x="1094350" y="10143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Just like laptops and desktops, routers need updating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Exercises</a:t>
            </a:r>
            <a:endParaRPr u="sng"/>
          </a:p>
        </p:txBody>
      </p:sp>
      <p:sp>
        <p:nvSpPr>
          <p:cNvPr id="183" name="Shape 183"/>
          <p:cNvSpPr txBox="1"/>
          <p:nvPr/>
        </p:nvSpPr>
        <p:spPr>
          <a:xfrm>
            <a:off x="445166" y="1471550"/>
            <a:ext cx="8387133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/>
              <a:t>Make sure you are on the proper channel (Wireless/General)</a:t>
            </a:r>
            <a:endParaRPr sz="2200" dirty="0"/>
          </a:p>
        </p:txBody>
      </p:sp>
      <p:sp>
        <p:nvSpPr>
          <p:cNvPr id="184" name="Shape 184"/>
          <p:cNvSpPr txBox="1"/>
          <p:nvPr/>
        </p:nvSpPr>
        <p:spPr>
          <a:xfrm>
            <a:off x="445167" y="1928750"/>
            <a:ext cx="77961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/>
              <a:t>Make sure you are using WPA2 and AES (Wireless/General)</a:t>
            </a:r>
            <a:endParaRPr sz="2200" dirty="0"/>
          </a:p>
        </p:txBody>
      </p:sp>
      <p:sp>
        <p:nvSpPr>
          <p:cNvPr id="185" name="Shape 185"/>
          <p:cNvSpPr txBox="1"/>
          <p:nvPr/>
        </p:nvSpPr>
        <p:spPr>
          <a:xfrm>
            <a:off x="445167" y="10143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Configure a 2.4 network (SSID name and passphrase)</a:t>
            </a:r>
            <a:endParaRPr sz="2400" dirty="0"/>
          </a:p>
        </p:txBody>
      </p:sp>
      <p:sp>
        <p:nvSpPr>
          <p:cNvPr id="186" name="Shape 186"/>
          <p:cNvSpPr txBox="1"/>
          <p:nvPr/>
        </p:nvSpPr>
        <p:spPr>
          <a:xfrm>
            <a:off x="445167" y="23859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Enable the Firewall and </a:t>
            </a:r>
            <a:r>
              <a:rPr lang="en" sz="2400" dirty="0" err="1"/>
              <a:t>DoS</a:t>
            </a:r>
            <a:r>
              <a:rPr lang="en" sz="2400" dirty="0"/>
              <a:t> protection (Firewall)</a:t>
            </a:r>
            <a:endParaRPr sz="2400" dirty="0"/>
          </a:p>
        </p:txBody>
      </p:sp>
      <p:sp>
        <p:nvSpPr>
          <p:cNvPr id="187" name="Shape 187"/>
          <p:cNvSpPr txBox="1"/>
          <p:nvPr/>
        </p:nvSpPr>
        <p:spPr>
          <a:xfrm>
            <a:off x="445167" y="28431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Have the other laptops connect to your new wireless network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Exercises</a:t>
            </a:r>
            <a:endParaRPr u="sng"/>
          </a:p>
        </p:txBody>
      </p:sp>
      <p:sp>
        <p:nvSpPr>
          <p:cNvPr id="193" name="Shape 193"/>
          <p:cNvSpPr txBox="1"/>
          <p:nvPr/>
        </p:nvSpPr>
        <p:spPr>
          <a:xfrm>
            <a:off x="789550" y="14715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Only list the laptops at your table</a:t>
            </a:r>
            <a:endParaRPr sz="2400" dirty="0"/>
          </a:p>
        </p:txBody>
      </p:sp>
      <p:sp>
        <p:nvSpPr>
          <p:cNvPr id="194" name="Shape 194"/>
          <p:cNvSpPr txBox="1"/>
          <p:nvPr/>
        </p:nvSpPr>
        <p:spPr>
          <a:xfrm>
            <a:off x="789550" y="1928750"/>
            <a:ext cx="77961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Try to connect to the new wireless network with a phone</a:t>
            </a:r>
            <a:endParaRPr sz="2400"/>
          </a:p>
        </p:txBody>
      </p:sp>
      <p:sp>
        <p:nvSpPr>
          <p:cNvPr id="195" name="Shape 195"/>
          <p:cNvSpPr txBox="1"/>
          <p:nvPr/>
        </p:nvSpPr>
        <p:spPr>
          <a:xfrm>
            <a:off x="789550" y="10143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/>
              <a:t>Create a whitelist for MAC addresses (Wireless/MAC Filter)</a:t>
            </a: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Exercises</a:t>
            </a:r>
            <a:endParaRPr u="sng"/>
          </a:p>
        </p:txBody>
      </p:sp>
      <p:sp>
        <p:nvSpPr>
          <p:cNvPr id="201" name="Shape 201"/>
          <p:cNvSpPr txBox="1"/>
          <p:nvPr/>
        </p:nvSpPr>
        <p:spPr>
          <a:xfrm>
            <a:off x="789550" y="1471550"/>
            <a:ext cx="7962600" cy="85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Share your guest network name and password with next table</a:t>
            </a:r>
            <a:endParaRPr sz="2400" dirty="0"/>
          </a:p>
        </p:txBody>
      </p:sp>
      <p:sp>
        <p:nvSpPr>
          <p:cNvPr id="202" name="Shape 202"/>
          <p:cNvSpPr txBox="1"/>
          <p:nvPr/>
        </p:nvSpPr>
        <p:spPr>
          <a:xfrm>
            <a:off x="789550" y="2328990"/>
            <a:ext cx="7796100" cy="100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Try to connect a laptop at your table with the guest network at the next table</a:t>
            </a:r>
            <a:endParaRPr sz="2400" dirty="0"/>
          </a:p>
        </p:txBody>
      </p:sp>
      <p:sp>
        <p:nvSpPr>
          <p:cNvPr id="203" name="Shape 203"/>
          <p:cNvSpPr txBox="1"/>
          <p:nvPr/>
        </p:nvSpPr>
        <p:spPr>
          <a:xfrm>
            <a:off x="789550" y="10143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Create a guest network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Wireless Routing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8900" y="11524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was life like before wireless?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68900" y="16096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Would the Internet be as popular without wireless?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 Wireless?</a:t>
            </a: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68900" y="11524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Convenient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68900" y="16096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Networking all the time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68900" y="20668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Not limited to the number of ports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RF Basics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16500" y="11524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Wireless uses specific frequencies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16500" y="16096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 frequencies are measured in Hertz (Hz)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16500" y="20668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 single Hertz is one cycle per second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997500" y="2524075"/>
            <a:ext cx="78348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dirty="0">
                <a:solidFill>
                  <a:srgbClr val="000000"/>
                </a:solidFill>
              </a:rPr>
              <a:t>Cycle = measure of wave from start to repeat of start position</a:t>
            </a:r>
            <a:endParaRPr sz="2200" dirty="0">
              <a:solidFill>
                <a:srgbClr val="000000"/>
              </a:solidFill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997500" y="2981275"/>
            <a:ext cx="77463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 dirty="0">
                <a:solidFill>
                  <a:srgbClr val="000000"/>
                </a:solidFill>
              </a:rPr>
              <a:t>Measuring from the top of one wave to the top of the next</a:t>
            </a:r>
            <a:endParaRPr sz="2300" dirty="0">
              <a:solidFill>
                <a:srgbClr val="000000"/>
              </a:solidFill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16500" y="34384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 dirty="0">
                <a:solidFill>
                  <a:srgbClr val="000000"/>
                </a:solidFill>
              </a:rPr>
              <a:t>Modern wireless is measured in Gigahertz (GHz)</a:t>
            </a:r>
            <a:endParaRPr sz="2300" dirty="0">
              <a:solidFill>
                <a:srgbClr val="000000"/>
              </a:solidFill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16500" y="3895675"/>
            <a:ext cx="67314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1GHz = 1,000,000,000 Hz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RF Basics - Modern Frequencies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16500" y="3514675"/>
            <a:ext cx="75939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2.4 uses the range of 2.400 GHz - 2.4835 GHz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16500" y="3971875"/>
            <a:ext cx="75939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5.0 uses the range of 5.150 GHz - 5.825 GHz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16500" y="1152475"/>
            <a:ext cx="75939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are the 2 most common frequencies in use today?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RF Basics - Spread Spectrum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16500" y="1152475"/>
            <a:ext cx="75939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2.4 uses the range of 2.400 GHz - 2.4835 GHz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16500" y="1609675"/>
            <a:ext cx="75939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5.0 uses the range of 5.150 GHz - 5.825 GHz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16500" y="2219275"/>
            <a:ext cx="81108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dirty="0">
                <a:solidFill>
                  <a:srgbClr val="000000"/>
                </a:solidFill>
              </a:rPr>
              <a:t>To achieve bandwidth, we spread the data across frequencies</a:t>
            </a:r>
            <a:endParaRPr sz="2200" dirty="0">
              <a:solidFill>
                <a:srgbClr val="000000"/>
              </a:solidFill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16500" y="2676475"/>
            <a:ext cx="81108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This is known as Spread Spectrum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16500" y="3133675"/>
            <a:ext cx="82941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Spread Spectrum used 79 channels, each 1MHz wide (slow speed)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RF Basics - Direct Sequence Spread Spectrum</a:t>
            </a: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16500" y="1152475"/>
            <a:ext cx="81108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With DSSS, channels are 22 MHz each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6500" y="1609675"/>
            <a:ext cx="81108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This provides 14 channels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16500" y="2066875"/>
            <a:ext cx="82941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Only 3 do not have overlap (1, 6, and 11)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16500" y="2524075"/>
            <a:ext cx="79743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Wireless routers in close proximity should be on different channels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Wireless Router Location</a:t>
            </a: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16500" y="1152475"/>
            <a:ext cx="81108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Location, location, location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16500" y="1609675"/>
            <a:ext cx="81108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Easier for signal to fall down floors than to rise up floors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16500" y="2066875"/>
            <a:ext cx="82941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Keep away from other devices like microwaves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16500" y="2524075"/>
            <a:ext cx="79743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Keep away from portable phones</a:t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16500" y="2981275"/>
            <a:ext cx="79743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Keep away from wireless speakers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Exercises</a:t>
            </a:r>
            <a:endParaRPr u="sng"/>
          </a:p>
        </p:txBody>
      </p:sp>
      <p:sp>
        <p:nvSpPr>
          <p:cNvPr id="171" name="Shape 171"/>
          <p:cNvSpPr txBox="1"/>
          <p:nvPr/>
        </p:nvSpPr>
        <p:spPr>
          <a:xfrm>
            <a:off x="700644" y="1471550"/>
            <a:ext cx="8059906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/>
              <a:t>Connect the same laptop to the wireless router using a cable</a:t>
            </a:r>
            <a:endParaRPr sz="2300" dirty="0"/>
          </a:p>
        </p:txBody>
      </p:sp>
      <p:sp>
        <p:nvSpPr>
          <p:cNvPr id="172" name="Shape 172"/>
          <p:cNvSpPr txBox="1"/>
          <p:nvPr/>
        </p:nvSpPr>
        <p:spPr>
          <a:xfrm>
            <a:off x="666839" y="19287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Set the laptop IP address to be 192.168.1.2 </a:t>
            </a:r>
            <a:endParaRPr sz="2400"/>
          </a:p>
        </p:txBody>
      </p:sp>
      <p:sp>
        <p:nvSpPr>
          <p:cNvPr id="173" name="Shape 173"/>
          <p:cNvSpPr txBox="1"/>
          <p:nvPr/>
        </p:nvSpPr>
        <p:spPr>
          <a:xfrm>
            <a:off x="666839" y="10143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Connect a laptop to the big screen TV at your table(s)</a:t>
            </a:r>
            <a:endParaRPr sz="2400" dirty="0"/>
          </a:p>
        </p:txBody>
      </p:sp>
      <p:sp>
        <p:nvSpPr>
          <p:cNvPr id="174" name="Shape 174"/>
          <p:cNvSpPr txBox="1"/>
          <p:nvPr/>
        </p:nvSpPr>
        <p:spPr>
          <a:xfrm>
            <a:off x="666839" y="23859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Turn on wireless router</a:t>
            </a:r>
            <a:endParaRPr sz="2400"/>
          </a:p>
        </p:txBody>
      </p:sp>
      <p:sp>
        <p:nvSpPr>
          <p:cNvPr id="175" name="Shape 175"/>
          <p:cNvSpPr txBox="1"/>
          <p:nvPr/>
        </p:nvSpPr>
        <p:spPr>
          <a:xfrm>
            <a:off x="666839" y="28431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Open browser on laptop and visit 192.168.1.1</a:t>
            </a:r>
            <a:endParaRPr sz="2400"/>
          </a:p>
        </p:txBody>
      </p:sp>
      <p:sp>
        <p:nvSpPr>
          <p:cNvPr id="176" name="Shape 176"/>
          <p:cNvSpPr txBox="1"/>
          <p:nvPr/>
        </p:nvSpPr>
        <p:spPr>
          <a:xfrm>
            <a:off x="666838" y="3300350"/>
            <a:ext cx="7990273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You should be at the wireless router config wizard screen</a:t>
            </a:r>
            <a:endParaRPr sz="2400" dirty="0"/>
          </a:p>
        </p:txBody>
      </p:sp>
      <p:sp>
        <p:nvSpPr>
          <p:cNvPr id="177" name="Shape 177"/>
          <p:cNvSpPr txBox="1"/>
          <p:nvPr/>
        </p:nvSpPr>
        <p:spPr>
          <a:xfrm>
            <a:off x="666839" y="3757550"/>
            <a:ext cx="76662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Click the skip wizard button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684</Words>
  <Application>Microsoft Office PowerPoint</Application>
  <PresentationFormat>On-screen Show (16:9)</PresentationFormat>
  <Paragraphs>92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Simple Light</vt:lpstr>
      <vt:lpstr>Wireless Router Setup</vt:lpstr>
      <vt:lpstr>Wireless Routing</vt:lpstr>
      <vt:lpstr>Why Use Wireless?</vt:lpstr>
      <vt:lpstr>RF Basics</vt:lpstr>
      <vt:lpstr>RF Basics - Modern Frequencies</vt:lpstr>
      <vt:lpstr>RF Basics - Spread Spectrum</vt:lpstr>
      <vt:lpstr>RF Basics - Direct Sequence Spread Spectrum</vt:lpstr>
      <vt:lpstr>Wireless Router Location</vt:lpstr>
      <vt:lpstr>Exercises</vt:lpstr>
      <vt:lpstr>The 802.11 Standard</vt:lpstr>
      <vt:lpstr>The Service Set Identifier</vt:lpstr>
      <vt:lpstr>Wireless Router Admin Password</vt:lpstr>
      <vt:lpstr>Wireless Authentication</vt:lpstr>
      <vt:lpstr>MAC Address Lists</vt:lpstr>
      <vt:lpstr>Update the Firmware of the Wireless Router</vt:lpstr>
      <vt:lpstr>Exercises</vt:lpstr>
      <vt:lpstr>Exercises</vt:lpstr>
      <vt:lpstr>Exercises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Router Setup</dc:title>
  <dc:creator>Tamara Norris</dc:creator>
  <cp:lastModifiedBy>Tamara Norris</cp:lastModifiedBy>
  <cp:revision>10</cp:revision>
  <dcterms:modified xsi:type="dcterms:W3CDTF">2019-06-04T20:06:53Z</dcterms:modified>
</cp:coreProperties>
</file>