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panose="020B0604020202020204" charset="0"/>
      <p:regular r:id="rId24"/>
      <p:bold r:id="rId25"/>
      <p:italic r:id="rId26"/>
      <p:boldItalic r:id="rId27"/>
    </p:embeddedFont>
    <p:embeddedFont>
      <p:font typeface="Nunito"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9" d="100"/>
          <a:sy n="99" d="100"/>
        </p:scale>
        <p:origin x="-24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605670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Look for modern day examples of ethical dilemmas in movies, TV, etc. 1 it gets their attention, 2 forces them to look at it through a whole new lens. That is important as ethics often go out the window when everyone else is doing it...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9" name="Shape 119"/>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Shape 120"/>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hyperlink" Target="https://www.state.gov/m/ds/clearances/c10977.htm#4"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govcentral.monster.com/security-clearance-jobs/articles/2330-3-levels-of-security-clearance" TargetMode="External"/><Relationship Id="rId5" Type="http://schemas.openxmlformats.org/officeDocument/2006/relationships/hyperlink" Target="https://news.clearancejobs.com/2014/08/23/guidelines-revoking-security-clearance/" TargetMode="External"/><Relationship Id="rId4" Type="http://schemas.openxmlformats.org/officeDocument/2006/relationships/hyperlink" Target="https://www.cyberdegrees.org/resources/security-clearance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digitallife.today.com/_news/2011/07/13/7076989-12-year-old-gets-probation-for-facebook-cyberstalkin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steens.org/Comics/ChoicesAndCheater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U2_h-EFlzt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JxxZvDKgz1o"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GenCyber</a:t>
            </a:r>
            <a:endParaRPr/>
          </a:p>
        </p:txBody>
      </p:sp>
      <p:sp>
        <p:nvSpPr>
          <p:cNvPr id="129" name="Shape 129"/>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Day 1</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Types of Hackers</a:t>
            </a:r>
            <a:endParaRPr/>
          </a:p>
        </p:txBody>
      </p:sp>
      <p:pic>
        <p:nvPicPr>
          <p:cNvPr id="184" name="Shape 184"/>
          <p:cNvPicPr preferRelativeResize="0"/>
          <p:nvPr/>
        </p:nvPicPr>
        <p:blipFill>
          <a:blip r:embed="rId3">
            <a:alphaModFix/>
          </a:blip>
          <a:stretch>
            <a:fillRect/>
          </a:stretch>
        </p:blipFill>
        <p:spPr>
          <a:xfrm>
            <a:off x="1143500" y="1800200"/>
            <a:ext cx="1591925" cy="1174050"/>
          </a:xfrm>
          <a:prstGeom prst="rect">
            <a:avLst/>
          </a:prstGeom>
          <a:noFill/>
          <a:ln>
            <a:noFill/>
          </a:ln>
        </p:spPr>
      </p:pic>
      <p:pic>
        <p:nvPicPr>
          <p:cNvPr id="185" name="Shape 185"/>
          <p:cNvPicPr preferRelativeResize="0"/>
          <p:nvPr/>
        </p:nvPicPr>
        <p:blipFill>
          <a:blip r:embed="rId4">
            <a:alphaModFix/>
          </a:blip>
          <a:stretch>
            <a:fillRect/>
          </a:stretch>
        </p:blipFill>
        <p:spPr>
          <a:xfrm>
            <a:off x="3974423" y="1800200"/>
            <a:ext cx="1323178" cy="1174049"/>
          </a:xfrm>
          <a:prstGeom prst="rect">
            <a:avLst/>
          </a:prstGeom>
          <a:noFill/>
          <a:ln>
            <a:noFill/>
          </a:ln>
        </p:spPr>
      </p:pic>
      <p:pic>
        <p:nvPicPr>
          <p:cNvPr id="186" name="Shape 186"/>
          <p:cNvPicPr preferRelativeResize="0"/>
          <p:nvPr/>
        </p:nvPicPr>
        <p:blipFill>
          <a:blip r:embed="rId5">
            <a:alphaModFix/>
          </a:blip>
          <a:stretch>
            <a:fillRect/>
          </a:stretch>
        </p:blipFill>
        <p:spPr>
          <a:xfrm>
            <a:off x="6346701" y="1800200"/>
            <a:ext cx="1806199" cy="1104424"/>
          </a:xfrm>
          <a:prstGeom prst="rect">
            <a:avLst/>
          </a:prstGeom>
          <a:noFill/>
          <a:ln>
            <a:noFill/>
          </a:ln>
        </p:spPr>
      </p:pic>
      <p:sp>
        <p:nvSpPr>
          <p:cNvPr id="187" name="Shape 187"/>
          <p:cNvSpPr txBox="1"/>
          <p:nvPr/>
        </p:nvSpPr>
        <p:spPr>
          <a:xfrm>
            <a:off x="989663" y="3268250"/>
            <a:ext cx="1899600" cy="95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People who break in to cause harm to a computer or network</a:t>
            </a:r>
            <a:endParaRPr/>
          </a:p>
        </p:txBody>
      </p:sp>
      <p:sp>
        <p:nvSpPr>
          <p:cNvPr id="188" name="Shape 188"/>
          <p:cNvSpPr txBox="1"/>
          <p:nvPr/>
        </p:nvSpPr>
        <p:spPr>
          <a:xfrm>
            <a:off x="6237300" y="3268250"/>
            <a:ext cx="2025000" cy="954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People who specialize in hacking to check the faults in the system</a:t>
            </a:r>
            <a:endParaRPr/>
          </a:p>
        </p:txBody>
      </p:sp>
      <p:sp>
        <p:nvSpPr>
          <p:cNvPr id="189" name="Shape 189"/>
          <p:cNvSpPr txBox="1"/>
          <p:nvPr/>
        </p:nvSpPr>
        <p:spPr>
          <a:xfrm>
            <a:off x="3583014" y="3268250"/>
            <a:ext cx="2106000" cy="9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Computer hacker or security expert who may violate laws or typical ethical standards, but does</a:t>
            </a:r>
            <a:r>
              <a:rPr lang="en" sz="1200">
                <a:solidFill>
                  <a:srgbClr val="222222"/>
                </a:solidFill>
                <a:highlight>
                  <a:srgbClr val="FFFFFF"/>
                </a:highlight>
                <a:latin typeface="Roboto"/>
                <a:ea typeface="Roboto"/>
                <a:cs typeface="Roboto"/>
                <a:sym typeface="Roboto"/>
              </a:rPr>
              <a:t> </a:t>
            </a:r>
            <a:r>
              <a:rPr lang="en"/>
              <a:t>not have malicious intent</a:t>
            </a:r>
            <a:endParaRPr/>
          </a:p>
        </p:txBody>
      </p:sp>
      <p:sp>
        <p:nvSpPr>
          <p:cNvPr id="190" name="Shape 190"/>
          <p:cNvSpPr txBox="1"/>
          <p:nvPr/>
        </p:nvSpPr>
        <p:spPr>
          <a:xfrm>
            <a:off x="6346700" y="4517625"/>
            <a:ext cx="2594400" cy="402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50">
                <a:solidFill>
                  <a:srgbClr val="006621"/>
                </a:solidFill>
                <a:highlight>
                  <a:srgbClr val="FFFFFF"/>
                </a:highlight>
                <a:latin typeface="Roboto"/>
                <a:ea typeface="Roboto"/>
                <a:cs typeface="Roboto"/>
                <a:sym typeface="Roboto"/>
              </a:rPr>
              <a:t>https://en.wikipedia.org/wiki/Grey_hat</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Clearance Levels</a:t>
            </a:r>
            <a:endParaRPr/>
          </a:p>
        </p:txBody>
      </p:sp>
      <p:sp>
        <p:nvSpPr>
          <p:cNvPr id="196" name="Shape 196"/>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Confidential</a:t>
            </a:r>
            <a:endParaRPr/>
          </a:p>
          <a:p>
            <a:pPr marL="0" lvl="0" indent="0">
              <a:spcBef>
                <a:spcPts val="1600"/>
              </a:spcBef>
              <a:spcAft>
                <a:spcPts val="0"/>
              </a:spcAft>
              <a:buNone/>
            </a:pPr>
            <a:r>
              <a:rPr lang="en"/>
              <a:t>Secret</a:t>
            </a:r>
            <a:endParaRPr/>
          </a:p>
          <a:p>
            <a:pPr marL="0" lvl="0" indent="0">
              <a:spcBef>
                <a:spcPts val="1600"/>
              </a:spcBef>
              <a:spcAft>
                <a:spcPts val="1600"/>
              </a:spcAft>
              <a:buNone/>
            </a:pPr>
            <a:r>
              <a:rPr lang="en"/>
              <a:t>Top Secret</a:t>
            </a:r>
            <a:endParaRPr/>
          </a:p>
        </p:txBody>
      </p:sp>
      <p:sp>
        <p:nvSpPr>
          <p:cNvPr id="197" name="Shape 197"/>
          <p:cNvSpPr txBox="1"/>
          <p:nvPr/>
        </p:nvSpPr>
        <p:spPr>
          <a:xfrm>
            <a:off x="5200400" y="4629250"/>
            <a:ext cx="3755100" cy="318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1000"/>
          </a:p>
        </p:txBody>
      </p:sp>
      <p:sp>
        <p:nvSpPr>
          <p:cNvPr id="198" name="Shape 198"/>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p>
            <a:pPr marL="0" lvl="0" indent="0">
              <a:spcBef>
                <a:spcPts val="1600"/>
              </a:spcBef>
              <a:spcAft>
                <a:spcPts val="0"/>
              </a:spcAft>
              <a:buNone/>
            </a:pPr>
            <a:r>
              <a:rPr lang="en" sz="950" u="sng" dirty="0" smtClean="0">
                <a:solidFill>
                  <a:srgbClr val="1155CC"/>
                </a:solidFill>
                <a:latin typeface="Arial"/>
                <a:ea typeface="Arial"/>
                <a:cs typeface="Arial"/>
                <a:sym typeface="Arial"/>
                <a:hlinkClick r:id="rId3"/>
              </a:rPr>
              <a:t>https</a:t>
            </a:r>
            <a:r>
              <a:rPr lang="en" sz="950" u="sng" dirty="0">
                <a:solidFill>
                  <a:srgbClr val="1155CC"/>
                </a:solidFill>
                <a:latin typeface="Arial"/>
                <a:ea typeface="Arial"/>
                <a:cs typeface="Arial"/>
                <a:sym typeface="Arial"/>
                <a:hlinkClick r:id="rId3"/>
              </a:rPr>
              <a:t>://www.state.gov/m/ds/clearances/c10977.htm#4</a:t>
            </a:r>
            <a:endParaRPr sz="950" u="sng" dirty="0">
              <a:solidFill>
                <a:srgbClr val="1155CC"/>
              </a:solidFill>
              <a:latin typeface="Arial"/>
              <a:ea typeface="Arial"/>
              <a:cs typeface="Arial"/>
              <a:sym typeface="Arial"/>
              <a:hlinkClick r:id="rId3"/>
            </a:endParaRPr>
          </a:p>
          <a:p>
            <a:pPr marL="0" lvl="0" indent="0" rtl="0">
              <a:lnSpc>
                <a:spcPct val="100000"/>
              </a:lnSpc>
              <a:spcBef>
                <a:spcPts val="1600"/>
              </a:spcBef>
              <a:spcAft>
                <a:spcPts val="0"/>
              </a:spcAft>
              <a:buNone/>
            </a:pPr>
            <a:r>
              <a:rPr lang="en" sz="1000" u="sng" dirty="0" smtClean="0">
                <a:solidFill>
                  <a:schemeClr val="hlink"/>
                </a:solidFill>
                <a:latin typeface="Arial"/>
                <a:ea typeface="Arial"/>
                <a:cs typeface="Arial"/>
                <a:sym typeface="Arial"/>
                <a:hlinkClick r:id="rId4"/>
              </a:rPr>
              <a:t>https</a:t>
            </a:r>
            <a:r>
              <a:rPr lang="en" sz="1000" u="sng" dirty="0">
                <a:solidFill>
                  <a:schemeClr val="hlink"/>
                </a:solidFill>
                <a:latin typeface="Arial"/>
                <a:ea typeface="Arial"/>
                <a:cs typeface="Arial"/>
                <a:sym typeface="Arial"/>
                <a:hlinkClick r:id="rId4"/>
              </a:rPr>
              <a:t>://www.cyberdegrees.org/resources/security-clearances/</a:t>
            </a:r>
            <a:endParaRPr sz="1000" dirty="0">
              <a:solidFill>
                <a:srgbClr val="000000"/>
              </a:solidFill>
              <a:latin typeface="Arial"/>
              <a:ea typeface="Arial"/>
              <a:cs typeface="Arial"/>
              <a:sym typeface="Arial"/>
            </a:endParaRPr>
          </a:p>
          <a:p>
            <a:pPr marL="0" lvl="0" indent="0" rtl="0">
              <a:lnSpc>
                <a:spcPct val="100000"/>
              </a:lnSpc>
              <a:spcBef>
                <a:spcPts val="0"/>
              </a:spcBef>
              <a:spcAft>
                <a:spcPts val="0"/>
              </a:spcAft>
              <a:buNone/>
            </a:pPr>
            <a:endParaRPr sz="1000" dirty="0">
              <a:solidFill>
                <a:srgbClr val="000000"/>
              </a:solidFill>
              <a:latin typeface="Arial"/>
              <a:ea typeface="Arial"/>
              <a:cs typeface="Arial"/>
              <a:sym typeface="Arial"/>
            </a:endParaRPr>
          </a:p>
          <a:p>
            <a:pPr marL="0" lvl="0" indent="0" rtl="0">
              <a:lnSpc>
                <a:spcPct val="100000"/>
              </a:lnSpc>
              <a:spcBef>
                <a:spcPts val="0"/>
              </a:spcBef>
              <a:spcAft>
                <a:spcPts val="0"/>
              </a:spcAft>
              <a:buNone/>
            </a:pPr>
            <a:r>
              <a:rPr lang="en" sz="1000" dirty="0">
                <a:solidFill>
                  <a:srgbClr val="000000"/>
                </a:solidFill>
                <a:latin typeface="Arial"/>
                <a:ea typeface="Arial"/>
                <a:cs typeface="Arial"/>
                <a:sym typeface="Arial"/>
              </a:rPr>
              <a:t>Losing your clearance:</a:t>
            </a:r>
            <a:endParaRPr sz="1000" dirty="0">
              <a:solidFill>
                <a:srgbClr val="000000"/>
              </a:solidFill>
              <a:latin typeface="Arial"/>
              <a:ea typeface="Arial"/>
              <a:cs typeface="Arial"/>
              <a:sym typeface="Arial"/>
            </a:endParaRPr>
          </a:p>
          <a:p>
            <a:pPr marL="0" lvl="0" indent="0" rtl="0">
              <a:lnSpc>
                <a:spcPct val="100000"/>
              </a:lnSpc>
              <a:spcBef>
                <a:spcPts val="0"/>
              </a:spcBef>
              <a:spcAft>
                <a:spcPts val="0"/>
              </a:spcAft>
              <a:buNone/>
            </a:pPr>
            <a:r>
              <a:rPr lang="en" sz="1000" u="sng" dirty="0">
                <a:solidFill>
                  <a:schemeClr val="hlink"/>
                </a:solidFill>
                <a:latin typeface="Arial"/>
                <a:ea typeface="Arial"/>
                <a:cs typeface="Arial"/>
                <a:sym typeface="Arial"/>
                <a:hlinkClick r:id="rId5"/>
              </a:rPr>
              <a:t>https://news.clearancejobs.com/2014/08/23/guidelines-revoking-security-clearance/</a:t>
            </a:r>
            <a:r>
              <a:rPr lang="en" sz="1000" dirty="0">
                <a:solidFill>
                  <a:srgbClr val="000000"/>
                </a:solidFill>
                <a:latin typeface="Arial"/>
                <a:ea typeface="Arial"/>
                <a:cs typeface="Arial"/>
                <a:sym typeface="Arial"/>
              </a:rPr>
              <a:t>  </a:t>
            </a:r>
            <a:endParaRPr sz="950" u="sng" dirty="0">
              <a:solidFill>
                <a:srgbClr val="1155CC"/>
              </a:solidFill>
              <a:latin typeface="Arial"/>
              <a:ea typeface="Arial"/>
              <a:cs typeface="Arial"/>
              <a:sym typeface="Arial"/>
              <a:hlinkClick r:id="rId6"/>
            </a:endParaRPr>
          </a:p>
          <a:p>
            <a:pPr marL="0" lvl="0" indent="0">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Confidential</a:t>
            </a:r>
            <a:endParaRPr/>
          </a:p>
        </p:txBody>
      </p:sp>
      <p:sp>
        <p:nvSpPr>
          <p:cNvPr id="204" name="Shape 20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Confidential is the basic level of clearance (many military personnel have it). It means you will have access to material that could cause measurable damage to national security if it were disclosed.</a:t>
            </a:r>
            <a:endParaRPr/>
          </a:p>
          <a:p>
            <a:pPr marL="0" lvl="0" indent="0">
              <a:spcBef>
                <a:spcPts val="1600"/>
              </a:spcBef>
              <a:spcAft>
                <a:spcPts val="0"/>
              </a:spcAft>
              <a:buNone/>
            </a:pPr>
            <a:r>
              <a:rPr lang="en"/>
              <a:t/>
            </a:r>
            <a:br>
              <a:rPr lang="en"/>
            </a:br>
            <a:r>
              <a:rPr lang="en"/>
              <a:t>Confidential clearances require a thorough background check, including verification of your criminal, education and employment records. Immediate relatives and spouses/partners will be screened. Fingerprint and credit checks are common.</a:t>
            </a:r>
            <a:endParaRPr/>
          </a:p>
          <a:p>
            <a:pPr marL="0" lvl="0" indent="0">
              <a:spcBef>
                <a:spcPts val="1600"/>
              </a:spcBef>
              <a:spcAft>
                <a:spcPts val="1600"/>
              </a:spcAft>
              <a:buNone/>
            </a:pPr>
            <a:r>
              <a:rPr lang="en"/>
              <a:t/>
            </a:r>
            <a:br>
              <a:rPr lang="en"/>
            </a:br>
            <a:r>
              <a:rPr lang="en"/>
              <a:t>Confidential clearances are reinvestigated every 15 years.</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Secret</a:t>
            </a:r>
            <a:endParaRPr/>
          </a:p>
        </p:txBody>
      </p:sp>
      <p:sp>
        <p:nvSpPr>
          <p:cNvPr id="210" name="Shape 21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Secret is one step up from Confidential. You will be dealing with material that could cause grave damage to national security if it were disclosed.</a:t>
            </a:r>
            <a:endParaRPr/>
          </a:p>
          <a:p>
            <a:pPr marL="0" lvl="0" indent="0">
              <a:spcBef>
                <a:spcPts val="1600"/>
              </a:spcBef>
              <a:spcAft>
                <a:spcPts val="0"/>
              </a:spcAft>
              <a:buNone/>
            </a:pPr>
            <a:r>
              <a:rPr lang="en"/>
              <a:t/>
            </a:r>
            <a:br>
              <a:rPr lang="en"/>
            </a:br>
            <a:r>
              <a:rPr lang="en"/>
              <a:t>The background check covers the same bases as a Confidential clearance.</a:t>
            </a:r>
            <a:endParaRPr/>
          </a:p>
          <a:p>
            <a:pPr marL="0" lvl="0" indent="0">
              <a:spcBef>
                <a:spcPts val="1600"/>
              </a:spcBef>
              <a:spcAft>
                <a:spcPts val="1600"/>
              </a:spcAft>
              <a:buNone/>
            </a:pPr>
            <a:r>
              <a:rPr lang="en"/>
              <a:t/>
            </a:r>
            <a:br>
              <a:rPr lang="en"/>
            </a:br>
            <a:r>
              <a:rPr lang="en"/>
              <a:t>Secret clearances are reinvestigated every 10 years.</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Top Secret </a:t>
            </a:r>
            <a:endParaRPr/>
          </a:p>
        </p:txBody>
      </p:sp>
      <p:sp>
        <p:nvSpPr>
          <p:cNvPr id="216" name="Shape 216"/>
          <p:cNvSpPr txBox="1">
            <a:spLocks noGrp="1"/>
          </p:cNvSpPr>
          <p:nvPr>
            <p:ph type="body" idx="1"/>
          </p:nvPr>
        </p:nvSpPr>
        <p:spPr>
          <a:xfrm>
            <a:off x="819150" y="1502075"/>
            <a:ext cx="7505700" cy="2936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Top Secret is the highest clearance issued. It means you will have access to information that could cause disastrous damage to national security if it were disclosed.</a:t>
            </a:r>
            <a:endParaRPr/>
          </a:p>
          <a:p>
            <a:pPr marL="0" lvl="0" indent="0">
              <a:spcBef>
                <a:spcPts val="1600"/>
              </a:spcBef>
              <a:spcAft>
                <a:spcPts val="0"/>
              </a:spcAft>
              <a:buNone/>
            </a:pPr>
            <a:r>
              <a:rPr lang="en"/>
              <a:t/>
            </a:r>
            <a:br>
              <a:rPr lang="en"/>
            </a:br>
            <a:r>
              <a:rPr lang="en"/>
              <a:t>The background check is supplemented by a field check, a Single Scope Background Investigation (SSBI) and possibly a polygraph test. Your foreign travel and assets with be scrutinized. Your employers, co-workers, neighbors and other references will be interviewed.</a:t>
            </a:r>
            <a:endParaRPr/>
          </a:p>
          <a:p>
            <a:pPr marL="0" lvl="0" indent="0">
              <a:spcBef>
                <a:spcPts val="1600"/>
              </a:spcBef>
              <a:spcAft>
                <a:spcPts val="0"/>
              </a:spcAft>
              <a:buNone/>
            </a:pPr>
            <a:r>
              <a:rPr lang="en"/>
              <a:t/>
            </a:r>
            <a:br>
              <a:rPr lang="en"/>
            </a:br>
            <a:r>
              <a:rPr lang="en"/>
              <a:t>Top Secret clearances are reinvestigated every 5 years.</a:t>
            </a:r>
            <a:endParaRPr/>
          </a:p>
          <a:p>
            <a:pPr marL="0" lvl="0" indent="0">
              <a:spcBef>
                <a:spcPts val="1600"/>
              </a:spcBef>
              <a:spcAft>
                <a:spcPts val="1600"/>
              </a:spcAft>
              <a:buNone/>
            </a:pPr>
            <a:r>
              <a:rPr lang="en"/>
              <a:t>What’s more, if you’re working on highly sensitive programs, a.k.a. Special Access Programs, you’re going to need additional clearances. </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19150" y="845600"/>
            <a:ext cx="7505700" cy="1157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Ethical Choices you make now COULD impact jobs you qualify for down the road</a:t>
            </a:r>
            <a:endParaRPr/>
          </a:p>
        </p:txBody>
      </p:sp>
      <p:pic>
        <p:nvPicPr>
          <p:cNvPr id="222" name="Shape 222"/>
          <p:cNvPicPr preferRelativeResize="0"/>
          <p:nvPr/>
        </p:nvPicPr>
        <p:blipFill>
          <a:blip r:embed="rId3">
            <a:alphaModFix/>
          </a:blip>
          <a:stretch>
            <a:fillRect/>
          </a:stretch>
        </p:blipFill>
        <p:spPr>
          <a:xfrm>
            <a:off x="2557450" y="2271888"/>
            <a:ext cx="4029075" cy="223837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10 Commandments of Computer Ethics</a:t>
            </a:r>
            <a:endParaRPr/>
          </a:p>
        </p:txBody>
      </p:sp>
      <p:sp>
        <p:nvSpPr>
          <p:cNvPr id="228" name="Shape 228"/>
          <p:cNvSpPr txBox="1">
            <a:spLocks noGrp="1"/>
          </p:cNvSpPr>
          <p:nvPr>
            <p:ph type="body" idx="1"/>
          </p:nvPr>
        </p:nvSpPr>
        <p:spPr>
          <a:xfrm>
            <a:off x="819150" y="1524850"/>
            <a:ext cx="3819600" cy="2913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a:t>1. Thou shalt not use a computer to harm other people. </a:t>
            </a:r>
            <a:endParaRPr sz="1200"/>
          </a:p>
          <a:p>
            <a:pPr marL="0" lvl="0" indent="0">
              <a:spcBef>
                <a:spcPts val="1600"/>
              </a:spcBef>
              <a:spcAft>
                <a:spcPts val="0"/>
              </a:spcAft>
              <a:buNone/>
            </a:pPr>
            <a:r>
              <a:rPr lang="en" sz="1200"/>
              <a:t>2. Thou shalt not interfere with other people's computer work. </a:t>
            </a:r>
            <a:endParaRPr sz="1200"/>
          </a:p>
          <a:p>
            <a:pPr marL="0" lvl="0" indent="0">
              <a:spcBef>
                <a:spcPts val="1600"/>
              </a:spcBef>
              <a:spcAft>
                <a:spcPts val="0"/>
              </a:spcAft>
              <a:buNone/>
            </a:pPr>
            <a:r>
              <a:rPr lang="en" sz="1200"/>
              <a:t>3. Thou shalt not snoop around in other people's computer files. </a:t>
            </a:r>
            <a:endParaRPr sz="1200"/>
          </a:p>
          <a:p>
            <a:pPr marL="0" lvl="0" indent="0">
              <a:spcBef>
                <a:spcPts val="1600"/>
              </a:spcBef>
              <a:spcAft>
                <a:spcPts val="0"/>
              </a:spcAft>
              <a:buNone/>
            </a:pPr>
            <a:r>
              <a:rPr lang="en" sz="1200"/>
              <a:t>4. Thou shalt not use a computer to steal. </a:t>
            </a:r>
            <a:endParaRPr sz="1200"/>
          </a:p>
          <a:p>
            <a:pPr marL="0" lvl="0" indent="0">
              <a:spcBef>
                <a:spcPts val="1600"/>
              </a:spcBef>
              <a:spcAft>
                <a:spcPts val="1600"/>
              </a:spcAft>
              <a:buNone/>
            </a:pPr>
            <a:r>
              <a:rPr lang="en" sz="1200"/>
              <a:t>5. Thou shalt not use a computer to bear false witness. </a:t>
            </a:r>
            <a:endParaRPr sz="1200"/>
          </a:p>
        </p:txBody>
      </p:sp>
      <p:sp>
        <p:nvSpPr>
          <p:cNvPr id="229" name="Shape 229"/>
          <p:cNvSpPr txBox="1"/>
          <p:nvPr/>
        </p:nvSpPr>
        <p:spPr>
          <a:xfrm>
            <a:off x="6361100" y="4629250"/>
            <a:ext cx="2583000" cy="35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100" dirty="0"/>
              <a:t>http://computerethicsinstitute.org</a:t>
            </a:r>
            <a:endParaRPr sz="1100" dirty="0"/>
          </a:p>
        </p:txBody>
      </p:sp>
      <p:sp>
        <p:nvSpPr>
          <p:cNvPr id="230" name="Shape 230"/>
          <p:cNvSpPr txBox="1">
            <a:spLocks noGrp="1"/>
          </p:cNvSpPr>
          <p:nvPr>
            <p:ph type="body" idx="2"/>
          </p:nvPr>
        </p:nvSpPr>
        <p:spPr>
          <a:xfrm>
            <a:off x="4638675" y="1524825"/>
            <a:ext cx="3819600" cy="2913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a:t>6. Thou shalt not copy or use proprietary software for which you have not paid. </a:t>
            </a:r>
            <a:endParaRPr sz="1200"/>
          </a:p>
          <a:p>
            <a:pPr marL="0" lvl="0" indent="0">
              <a:spcBef>
                <a:spcPts val="1600"/>
              </a:spcBef>
              <a:spcAft>
                <a:spcPts val="0"/>
              </a:spcAft>
              <a:buNone/>
            </a:pPr>
            <a:r>
              <a:rPr lang="en" sz="1200"/>
              <a:t>7. Thou shalt not use other people's computer resources without authorization or proper compensation. </a:t>
            </a:r>
            <a:endParaRPr sz="1200"/>
          </a:p>
          <a:p>
            <a:pPr marL="0" lvl="0" indent="0">
              <a:spcBef>
                <a:spcPts val="1600"/>
              </a:spcBef>
              <a:spcAft>
                <a:spcPts val="0"/>
              </a:spcAft>
              <a:buNone/>
            </a:pPr>
            <a:r>
              <a:rPr lang="en" sz="1200"/>
              <a:t>8. Thou shalt not appropriate other people's intellectual output. </a:t>
            </a:r>
            <a:endParaRPr sz="1200"/>
          </a:p>
          <a:p>
            <a:pPr marL="0" lvl="0" indent="0">
              <a:spcBef>
                <a:spcPts val="1600"/>
              </a:spcBef>
              <a:spcAft>
                <a:spcPts val="0"/>
              </a:spcAft>
              <a:buNone/>
            </a:pPr>
            <a:r>
              <a:rPr lang="en" sz="1200"/>
              <a:t>9. Thou shalt think about the social consequences of the program you are writing or the system you are designing. </a:t>
            </a:r>
            <a:endParaRPr sz="1200"/>
          </a:p>
          <a:p>
            <a:pPr marL="0" lvl="0" indent="0">
              <a:spcBef>
                <a:spcPts val="1600"/>
              </a:spcBef>
              <a:spcAft>
                <a:spcPts val="1600"/>
              </a:spcAft>
              <a:buNone/>
            </a:pPr>
            <a:r>
              <a:rPr lang="en" sz="1200"/>
              <a:t>10. Thou shalt always use a computer in ways that ensure consideration and respect for your fellow humans. </a:t>
            </a:r>
            <a:endParaRPr sz="1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Netiquette</a:t>
            </a:r>
            <a:endParaRPr/>
          </a:p>
        </p:txBody>
      </p:sp>
      <p:sp>
        <p:nvSpPr>
          <p:cNvPr id="236" name="Shape 236"/>
          <p:cNvSpPr txBox="1">
            <a:spLocks noGrp="1"/>
          </p:cNvSpPr>
          <p:nvPr>
            <p:ph type="body" idx="1"/>
          </p:nvPr>
        </p:nvSpPr>
        <p:spPr>
          <a:xfrm>
            <a:off x="819200" y="1800200"/>
            <a:ext cx="3686100" cy="2789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Think before you write! Ask yourself: "Would I say that to their face?" or "Would I say that in front of my mom?"</a:t>
            </a:r>
            <a:br>
              <a:rPr lang="en"/>
            </a:br>
            <a:r>
              <a:rPr lang="en"/>
              <a:t>If something upsets you, wait at least 24 hours before responding.</a:t>
            </a:r>
            <a:br>
              <a:rPr lang="en"/>
            </a:br>
            <a:r>
              <a:rPr lang="en"/>
              <a:t>Avoid using all capital letters. Try using symbols to show emphasis instead.</a:t>
            </a:r>
            <a:br>
              <a:rPr lang="en"/>
            </a:br>
            <a:r>
              <a:rPr lang="en"/>
              <a:t>Use emoticons to show expression, but don't get too carried away. They will help others interpret your meaning.</a:t>
            </a:r>
            <a:br>
              <a:rPr lang="en"/>
            </a:br>
            <a:r>
              <a:rPr lang="en"/>
              <a:t>Take the time to proofread, spell check, and send the right impression of yourself.</a:t>
            </a:r>
            <a:endParaRPr/>
          </a:p>
        </p:txBody>
      </p:sp>
      <p:sp>
        <p:nvSpPr>
          <p:cNvPr id="237" name="Shape 237"/>
          <p:cNvSpPr txBox="1"/>
          <p:nvPr/>
        </p:nvSpPr>
        <p:spPr>
          <a:xfrm>
            <a:off x="5262250" y="4589600"/>
            <a:ext cx="3686100" cy="365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100" dirty="0"/>
              <a:t>http://edtech2.boisestate.edu/weltys/502/netiquette.html</a:t>
            </a:r>
            <a:endParaRPr sz="1100" dirty="0"/>
          </a:p>
        </p:txBody>
      </p:sp>
      <p:sp>
        <p:nvSpPr>
          <p:cNvPr id="238" name="Shape 238"/>
          <p:cNvSpPr/>
          <p:nvPr/>
        </p:nvSpPr>
        <p:spPr>
          <a:xfrm>
            <a:off x="4667424" y="1604626"/>
            <a:ext cx="3686094" cy="2595726"/>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 sz="1300" b="1" i="1">
                <a:solidFill>
                  <a:schemeClr val="dk2"/>
                </a:solidFill>
                <a:latin typeface="Calibri"/>
                <a:ea typeface="Calibri"/>
                <a:cs typeface="Calibri"/>
                <a:sym typeface="Calibri"/>
              </a:rPr>
              <a:t>Netiquette is a term created to describe proper etiquette on the Internet</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Computer Ethics Cases</a:t>
            </a:r>
            <a:endParaRPr/>
          </a:p>
        </p:txBody>
      </p:sp>
      <p:sp>
        <p:nvSpPr>
          <p:cNvPr id="244" name="Shape 24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rtl="0">
              <a:spcBef>
                <a:spcPts val="400"/>
              </a:spcBef>
              <a:spcAft>
                <a:spcPts val="0"/>
              </a:spcAft>
              <a:buNone/>
            </a:pPr>
            <a:r>
              <a:rPr lang="en" sz="1050">
                <a:solidFill>
                  <a:srgbClr val="494949"/>
                </a:solidFill>
                <a:latin typeface="Arial"/>
                <a:ea typeface="Arial"/>
                <a:cs typeface="Arial"/>
                <a:sym typeface="Arial"/>
              </a:rPr>
              <a:t>In the 2010 Roger Corey Bonsant case, Bonsant, then a 17-year-old high school student, was arrested and charged with </a:t>
            </a:r>
            <a:r>
              <a:rPr lang="en" sz="1050" b="1">
                <a:solidFill>
                  <a:srgbClr val="494949"/>
                </a:solidFill>
                <a:latin typeface="Arial"/>
                <a:ea typeface="Arial"/>
                <a:cs typeface="Arial"/>
                <a:sym typeface="Arial"/>
              </a:rPr>
              <a:t>criminal defamation</a:t>
            </a:r>
            <a:r>
              <a:rPr lang="en" sz="1050">
                <a:solidFill>
                  <a:srgbClr val="494949"/>
                </a:solidFill>
                <a:latin typeface="Arial"/>
                <a:ea typeface="Arial"/>
                <a:cs typeface="Arial"/>
                <a:sym typeface="Arial"/>
              </a:rPr>
              <a:t> after he was accused of creating a fake Facebook page using a teacher’s name and image. While the case is still being decided, this is an example of criminal ramifications that students may face for participating in dubious online acts.</a:t>
            </a:r>
            <a:endParaRPr sz="1050">
              <a:solidFill>
                <a:srgbClr val="494949"/>
              </a:solidFill>
              <a:latin typeface="Arial"/>
              <a:ea typeface="Arial"/>
              <a:cs typeface="Arial"/>
              <a:sym typeface="Arial"/>
            </a:endParaRPr>
          </a:p>
          <a:p>
            <a:pPr marL="0" lvl="0" indent="0" rtl="0">
              <a:spcBef>
                <a:spcPts val="1000"/>
              </a:spcBef>
              <a:spcAft>
                <a:spcPts val="0"/>
              </a:spcAft>
              <a:buNone/>
            </a:pPr>
            <a:r>
              <a:rPr lang="en" sz="1050">
                <a:solidFill>
                  <a:srgbClr val="494949"/>
                </a:solidFill>
                <a:latin typeface="Arial"/>
                <a:ea typeface="Arial"/>
                <a:cs typeface="Arial"/>
                <a:sym typeface="Arial"/>
              </a:rPr>
              <a:t>In 2011, a </a:t>
            </a:r>
            <a:r>
              <a:rPr lang="en" sz="1050" u="sng">
                <a:solidFill>
                  <a:srgbClr val="692A9A"/>
                </a:solidFill>
                <a:latin typeface="Arial"/>
                <a:ea typeface="Arial"/>
                <a:cs typeface="Arial"/>
                <a:sym typeface="Arial"/>
                <a:hlinkClick r:id="rId3"/>
              </a:rPr>
              <a:t>12-year-old Seattle girl</a:t>
            </a:r>
            <a:r>
              <a:rPr lang="en" sz="1050">
                <a:solidFill>
                  <a:srgbClr val="494949"/>
                </a:solidFill>
                <a:latin typeface="Arial"/>
                <a:ea typeface="Arial"/>
                <a:cs typeface="Arial"/>
                <a:sym typeface="Arial"/>
              </a:rPr>
              <a:t> was arrested and charged with </a:t>
            </a:r>
            <a:r>
              <a:rPr lang="en" sz="1050" b="1">
                <a:solidFill>
                  <a:srgbClr val="494949"/>
                </a:solidFill>
                <a:latin typeface="Arial"/>
                <a:ea typeface="Arial"/>
                <a:cs typeface="Arial"/>
                <a:sym typeface="Arial"/>
              </a:rPr>
              <a:t>cyberstalking </a:t>
            </a:r>
            <a:r>
              <a:rPr lang="en" sz="1050">
                <a:solidFill>
                  <a:srgbClr val="494949"/>
                </a:solidFill>
                <a:latin typeface="Arial"/>
                <a:ea typeface="Arial"/>
                <a:cs typeface="Arial"/>
                <a:sym typeface="Arial"/>
              </a:rPr>
              <a:t>and first-degree </a:t>
            </a:r>
            <a:r>
              <a:rPr lang="en" sz="1050" b="1">
                <a:solidFill>
                  <a:srgbClr val="494949"/>
                </a:solidFill>
                <a:latin typeface="Arial"/>
                <a:ea typeface="Arial"/>
                <a:cs typeface="Arial"/>
                <a:sym typeface="Arial"/>
              </a:rPr>
              <a:t>computer trespassing</a:t>
            </a:r>
            <a:r>
              <a:rPr lang="en" sz="1050">
                <a:solidFill>
                  <a:srgbClr val="494949"/>
                </a:solidFill>
                <a:latin typeface="Arial"/>
                <a:ea typeface="Arial"/>
                <a:cs typeface="Arial"/>
                <a:sym typeface="Arial"/>
              </a:rPr>
              <a:t>. Authorities alleged that she stole a former friend’s Facebook password, logged into the account and posted explicit content. She was found guilty and sentenced to probation. </a:t>
            </a:r>
            <a:endParaRPr sz="1050">
              <a:solidFill>
                <a:srgbClr val="494949"/>
              </a:solidFill>
              <a:latin typeface="Arial"/>
              <a:ea typeface="Arial"/>
              <a:cs typeface="Arial"/>
              <a:sym typeface="Arial"/>
            </a:endParaRPr>
          </a:p>
          <a:p>
            <a:pPr marL="0" lvl="0" indent="0" rtl="0">
              <a:spcBef>
                <a:spcPts val="1000"/>
              </a:spcBef>
              <a:spcAft>
                <a:spcPts val="0"/>
              </a:spcAft>
              <a:buNone/>
            </a:pPr>
            <a:r>
              <a:rPr lang="en" sz="1050">
                <a:solidFill>
                  <a:srgbClr val="494949"/>
                </a:solidFill>
                <a:latin typeface="Arial"/>
                <a:ea typeface="Arial"/>
                <a:cs typeface="Arial"/>
                <a:sym typeface="Arial"/>
              </a:rPr>
              <a:t>Six Nevada middle-schoolers were arrested in January, 2011 for using Facebook to invite other students to take part in “Attack a Teacher Day.” They were all arrested and charged with </a:t>
            </a:r>
            <a:r>
              <a:rPr lang="en" sz="1050" b="1">
                <a:solidFill>
                  <a:srgbClr val="494949"/>
                </a:solidFill>
                <a:latin typeface="Arial"/>
                <a:ea typeface="Arial"/>
                <a:cs typeface="Arial"/>
                <a:sym typeface="Arial"/>
              </a:rPr>
              <a:t>communicating threats</a:t>
            </a:r>
            <a:r>
              <a:rPr lang="en" sz="1050">
                <a:solidFill>
                  <a:srgbClr val="494949"/>
                </a:solidFill>
                <a:latin typeface="Arial"/>
                <a:ea typeface="Arial"/>
                <a:cs typeface="Arial"/>
                <a:sym typeface="Arial"/>
              </a:rPr>
              <a:t>, as several specific teachers were called out in posts to the Web site.</a:t>
            </a:r>
            <a:endParaRPr sz="1050">
              <a:solidFill>
                <a:srgbClr val="494949"/>
              </a:solidFill>
              <a:latin typeface="Arial"/>
              <a:ea typeface="Arial"/>
              <a:cs typeface="Arial"/>
              <a:sym typeface="Arial"/>
            </a:endParaRPr>
          </a:p>
          <a:p>
            <a:pPr marL="0" lvl="0" indent="0">
              <a:spcBef>
                <a:spcPts val="1000"/>
              </a:spcBef>
              <a:spcAft>
                <a:spcPts val="1600"/>
              </a:spcAft>
              <a:buNone/>
            </a:pPr>
            <a:endParaRPr/>
          </a:p>
        </p:txBody>
      </p:sp>
      <p:sp>
        <p:nvSpPr>
          <p:cNvPr id="245" name="Shape 245"/>
          <p:cNvSpPr txBox="1"/>
          <p:nvPr/>
        </p:nvSpPr>
        <p:spPr>
          <a:xfrm>
            <a:off x="3721050" y="4560875"/>
            <a:ext cx="5200500" cy="355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100" dirty="0"/>
              <a:t>http://www.educationworld.com/a_lesson/lesson-plan-booster/cyber-ethics.shtml</a:t>
            </a:r>
            <a:endParaRPr sz="1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about my First Amendment Rights? </a:t>
            </a:r>
            <a:endParaRPr/>
          </a:p>
        </p:txBody>
      </p:sp>
      <p:sp>
        <p:nvSpPr>
          <p:cNvPr id="251" name="Shape 25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050">
                <a:solidFill>
                  <a:srgbClr val="494949"/>
                </a:solidFill>
                <a:highlight>
                  <a:srgbClr val="FFFFFF"/>
                </a:highlight>
                <a:latin typeface="Arial"/>
                <a:ea typeface="Arial"/>
                <a:cs typeface="Arial"/>
                <a:sym typeface="Arial"/>
              </a:rPr>
              <a:t>“Even if speech is protected by the First Amendment, it still can result in criminal charges. Speech that is eligible for First Amendment protection is free from </a:t>
            </a:r>
            <a:r>
              <a:rPr lang="en" sz="1050" i="1">
                <a:solidFill>
                  <a:srgbClr val="494949"/>
                </a:solidFill>
                <a:highlight>
                  <a:srgbClr val="FFFFFF"/>
                </a:highlight>
                <a:latin typeface="Arial"/>
                <a:ea typeface="Arial"/>
                <a:cs typeface="Arial"/>
                <a:sym typeface="Arial"/>
              </a:rPr>
              <a:t>government</a:t>
            </a:r>
            <a:r>
              <a:rPr lang="en" sz="1050">
                <a:solidFill>
                  <a:srgbClr val="494949"/>
                </a:solidFill>
                <a:highlight>
                  <a:srgbClr val="FFFFFF"/>
                </a:highlight>
                <a:latin typeface="Arial"/>
                <a:ea typeface="Arial"/>
                <a:cs typeface="Arial"/>
                <a:sym typeface="Arial"/>
              </a:rPr>
              <a:t> interference; however, a person who feels harmed by someone’s speech may certainly file charges (such as criminal defamation or harassment) against the “speaker.” (You may want to note that laws vary by state in terms of the specific charges that can be filed in various situations.) Even if the accused is found not guilty, other negative consequences are likely to include a publicly announced arrest, embarrassing media stories and significant legal expenses.”</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Online Ethics</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Choices and Cheaters</a:t>
            </a:r>
            <a:endParaRPr/>
          </a:p>
        </p:txBody>
      </p:sp>
      <p:sp>
        <p:nvSpPr>
          <p:cNvPr id="257" name="Shape 25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dirty="0">
                <a:solidFill>
                  <a:schemeClr val="hlink"/>
                </a:solidFill>
                <a:hlinkClick r:id="rId3"/>
              </a:rPr>
              <a:t>http://www.nsteens.org/Comics/ChoicesAndCheaters</a:t>
            </a:r>
            <a:endParaRPr dirty="0"/>
          </a:p>
          <a:p>
            <a:pPr marL="0" lvl="0" indent="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Worksheet</a:t>
            </a:r>
            <a:endParaRPr/>
          </a:p>
        </p:txBody>
      </p:sp>
      <p:sp>
        <p:nvSpPr>
          <p:cNvPr id="263" name="Shape 26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Learning Objectives</a:t>
            </a:r>
            <a:endParaRPr/>
          </a:p>
        </p:txBody>
      </p:sp>
      <p:sp>
        <p:nvSpPr>
          <p:cNvPr id="140" name="Shape 14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Explain ethical behavior</a:t>
            </a:r>
            <a:endParaRPr/>
          </a:p>
          <a:p>
            <a:pPr marL="0" lvl="0" indent="0">
              <a:spcBef>
                <a:spcPts val="1600"/>
              </a:spcBef>
              <a:spcAft>
                <a:spcPts val="0"/>
              </a:spcAft>
              <a:buNone/>
            </a:pPr>
            <a:r>
              <a:rPr lang="en"/>
              <a:t>Provide examples of integrity</a:t>
            </a:r>
            <a:endParaRPr/>
          </a:p>
          <a:p>
            <a:pPr marL="0" lvl="0" indent="0">
              <a:spcBef>
                <a:spcPts val="1600"/>
              </a:spcBef>
              <a:spcAft>
                <a:spcPts val="0"/>
              </a:spcAft>
              <a:buNone/>
            </a:pPr>
            <a:r>
              <a:rPr lang="en"/>
              <a:t>Explain importance of ethical behavior in cyber security</a:t>
            </a:r>
            <a:endParaRPr/>
          </a:p>
          <a:p>
            <a:pPr marL="0" lvl="0" indent="0">
              <a:spcBef>
                <a:spcPts val="1600"/>
              </a:spcBef>
              <a:spcAft>
                <a:spcPts val="0"/>
              </a:spcAft>
              <a:buNone/>
            </a:pPr>
            <a:r>
              <a:rPr lang="en"/>
              <a:t>Explain the difference between black hat, gray hat, and white hat hackers</a:t>
            </a:r>
            <a:endParaRPr/>
          </a:p>
          <a:p>
            <a:pPr marL="0" lvl="0" indent="0">
              <a:spcBef>
                <a:spcPts val="1600"/>
              </a:spcBef>
              <a:spcAft>
                <a:spcPts val="1600"/>
              </a:spcAft>
              <a:buNone/>
            </a:pPr>
            <a:r>
              <a:rPr lang="en"/>
              <a:t>Explain the difference between a professional tester and a hacker</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6" name="Shape 14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47" name="Shape 147" descr="WarGames movie clips: http://j.mp/1bGFr39&#10;BUY THE MOVIE: http://j.mp/16TMcaG&#10;Don't miss the HOTTEST NEW TRAILERS: http://bit.ly/1u2y6pr&#10;&#10;CLIP DESCRIPTION:&#10;David (Matthew Broderick) and Jennifer (Ally Sheedy) hack into the computer and initiate a game of &quot;Global Thermonuclear War.&quot;&#10;&#10;FILM DESCRIPTION:&#10;Once more, a wise-guy teenager tries to prove he's smarter than any adult-and nearly destroys the whole world in the process-in Wargames. Computer-game aficionado Matthew Broderick inadverently taps into a hush-hush Pentagon computer, then proceeds to inaugurate his favorite game, &quot;Global Thermonuclear War&quot;. What we know, but Broderick doesn't, is that the Pentagon, hoping to eliminate the chancy &quot;human element&quot; in the event of an actual war, has given its computer total, irreversable control over the launching of nuclear weaponry. Broderick and government official Dabney Coleman race against time to reverse the computer's resolve to send bombers to Russia. Wargames scored a hit, especially with teenage filmgoers.&#10;&#10;CREDITS:&#10;TM &amp; © MGM (1983)&#10;Cast: Matthew Broderick, Ally Sheedy&#10;Director: John Badham&#10;Producers: Richard Hashimoto, Harold Schneider, Bruce McNall, Leonard Goldberg&#10;Screenwriters: Lawrence Lasker, Walter F. Parkes, Walon Green&#10;&#10;WHO ARE WE?&#10;The MOVIECLIPS channel is the largest collection of licensed movie clips on the web. Here you will find unforgettable moments, scenes and lines from all your favorite films. Made by movie fans, for movie fans.&#10;&#10;SUBSCRIBE TO OUR MOVIE CHANNELS:&#10;MOVIECLIPS: http://bit.ly/1u2yaWd&#10;ComingSoon: http://bit.ly/1DVpgtR&#10;Indie &amp; Film Festivals: http://bit.ly/1wbkfYg&#10;Hero Central: http://bit.ly/1AMUZwv&#10;Extras: http://bit.ly/1u431fr&#10;Classic Trailers: http://bit.ly/1u43jDe&#10;Pop-Up Trailers: http://bit.ly/1z7EtZR&#10;Movie News: http://bit.ly/1C3Ncd2&#10;Movie Games: http://bit.ly/1ygDV13&#10;Fandango: http://bit.ly/1Bl79ye&#10;Fandango FrontRunners: http://bit.ly/1CggQfC&#10;&#10;HIT US UP:&#10;Facebook: http://on.fb.me/1y8M8ax&#10;Twitter: http://bit.ly/1ghOWmt&#10;Pinterest: http://bit.ly/14wL9De&#10;Tumblr: http://bit.ly/1vUwhH7" title="WarGames (3/11) Movie CLIP - Shall We Play a Game? (1983) HD">
            <a:hlinkClick r:id="rId3"/>
          </p:cNvPr>
          <p:cNvPicPr preferRelativeResize="0"/>
          <p:nvPr/>
        </p:nvPicPr>
        <p:blipFill>
          <a:blip r:embed="rId4">
            <a:alphaModFix/>
          </a:blip>
          <a:stretch>
            <a:fillRect/>
          </a:stretch>
        </p:blipFill>
        <p:spPr>
          <a:xfrm>
            <a:off x="1680600" y="359463"/>
            <a:ext cx="5899450" cy="44245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3" name="Shape 15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54" name="Shape 154" descr="&quot;Why couldn't the girls see me do that?&quot;--Riley Poole" title="National Treasure: Riley Moments">
            <a:hlinkClick r:id="rId3"/>
          </p:cNvPr>
          <p:cNvPicPr preferRelativeResize="0"/>
          <p:nvPr/>
        </p:nvPicPr>
        <p:blipFill>
          <a:blip r:embed="rId4">
            <a:alphaModFix/>
          </a:blip>
          <a:stretch>
            <a:fillRect/>
          </a:stretch>
        </p:blipFill>
        <p:spPr>
          <a:xfrm>
            <a:off x="1716863" y="430400"/>
            <a:ext cx="5710274" cy="42827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Discussion</a:t>
            </a:r>
            <a:endParaRPr/>
          </a:p>
        </p:txBody>
      </p:sp>
      <p:sp>
        <p:nvSpPr>
          <p:cNvPr id="160" name="Shape 16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Differences in hacking between these two movies</a:t>
            </a:r>
            <a:endParaRPr/>
          </a:p>
          <a:p>
            <a:pPr marL="0" lvl="0" indent="0">
              <a:spcBef>
                <a:spcPts val="1600"/>
              </a:spcBef>
              <a:spcAft>
                <a:spcPts val="1600"/>
              </a:spcAft>
              <a:buNone/>
            </a:pPr>
            <a:r>
              <a:rPr lang="en"/>
              <a:t>Does that make an ethical difference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 calcmode="lin" valueType="num">
                                      <p:cBhvr additive="base">
                                        <p:cTn id="7" dur="1000"/>
                                        <p:tgtEl>
                                          <p:spTgt spid="16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0">
                                            <p:txEl>
                                              <p:pRg st="1" end="1"/>
                                            </p:txEl>
                                          </p:spTgt>
                                        </p:tgtEl>
                                        <p:attrNameLst>
                                          <p:attrName>style.visibility</p:attrName>
                                        </p:attrNameLst>
                                      </p:cBhvr>
                                      <p:to>
                                        <p:strVal val="visible"/>
                                      </p:to>
                                    </p:set>
                                    <p:anim calcmode="lin" valueType="num">
                                      <p:cBhvr additive="base">
                                        <p:cTn id="12" dur="1000"/>
                                        <p:tgtEl>
                                          <p:spTgt spid="160">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Discussion</a:t>
            </a:r>
            <a:endParaRPr/>
          </a:p>
        </p:txBody>
      </p:sp>
      <p:sp>
        <p:nvSpPr>
          <p:cNvPr id="166" name="Shape 16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Give some other examples of security clearances you have seen in TV/movies. What do you think they mean?</a:t>
            </a:r>
            <a:endParaRPr/>
          </a:p>
          <a:p>
            <a:pPr marL="0" lvl="0" indent="0">
              <a:spcBef>
                <a:spcPts val="1600"/>
              </a:spcBef>
              <a:spcAft>
                <a:spcPts val="0"/>
              </a:spcAft>
              <a:buNone/>
            </a:pPr>
            <a:r>
              <a:rPr lang="en"/>
              <a:t>Acceptable Use Policy - how is it distributed, enforced etc.</a:t>
            </a:r>
            <a:endParaRPr/>
          </a:p>
          <a:p>
            <a:pPr marL="0" lvl="0" indent="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
                                            <p:txEl>
                                              <p:pRg st="0" end="0"/>
                                            </p:txEl>
                                          </p:spTgt>
                                        </p:tgtEl>
                                        <p:attrNameLst>
                                          <p:attrName>style.visibility</p:attrName>
                                        </p:attrNameLst>
                                      </p:cBhvr>
                                      <p:to>
                                        <p:strVal val="visible"/>
                                      </p:to>
                                    </p:set>
                                    <p:animEffect transition="in" filter="fade">
                                      <p:cBhvr>
                                        <p:cTn id="12" dur="1000"/>
                                        <p:tgtEl>
                                          <p:spTgt spid="1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xEl>
                                              <p:pRg st="1" end="1"/>
                                            </p:txEl>
                                          </p:spTgt>
                                        </p:tgtEl>
                                        <p:attrNameLst>
                                          <p:attrName>style.visibility</p:attrName>
                                        </p:attrNameLst>
                                      </p:cBhvr>
                                      <p:to>
                                        <p:strVal val="visible"/>
                                      </p:to>
                                    </p:set>
                                    <p:animEffect transition="in" filter="fade">
                                      <p:cBhvr>
                                        <p:cTn id="17" dur="1000"/>
                                        <p:tgtEl>
                                          <p:spTgt spid="16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xEl>
                                              <p:pRg st="2" end="2"/>
                                            </p:txEl>
                                          </p:spTgt>
                                        </p:tgtEl>
                                        <p:attrNameLst>
                                          <p:attrName>style.visibility</p:attrName>
                                        </p:attrNameLst>
                                      </p:cBhvr>
                                      <p:to>
                                        <p:strVal val="visible"/>
                                      </p:to>
                                    </p:set>
                                    <p:animEffect transition="in" filter="fade">
                                      <p:cBhvr>
                                        <p:cTn id="22" dur="1000"/>
                                        <p:tgtEl>
                                          <p:spTgt spid="1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Classroom Use Policy</a:t>
            </a:r>
            <a:endParaRPr/>
          </a:p>
        </p:txBody>
      </p:sp>
      <p:sp>
        <p:nvSpPr>
          <p:cNvPr id="172" name="Shape 17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Within groups, come up with a list of 5 items you use or would like to use in your classroom to enforce online security</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Ethics</a:t>
            </a:r>
            <a:endParaRPr/>
          </a:p>
        </p:txBody>
      </p:sp>
      <p:sp>
        <p:nvSpPr>
          <p:cNvPr id="178" name="Shape 17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do you think digital ethics means?</a:t>
            </a:r>
            <a:endParaRPr/>
          </a:p>
          <a:p>
            <a:pPr marL="0" lvl="0" indent="0">
              <a:spcBef>
                <a:spcPts val="1600"/>
              </a:spcBef>
              <a:spcAft>
                <a:spcPts val="1600"/>
              </a:spcAft>
              <a:buNone/>
            </a:pPr>
            <a:r>
              <a:rPr lang="en"/>
              <a:t>“Digital ethics is making moral decisions online, like not using the internet to cheat”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10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1000"/>
                                        <p:tgtEl>
                                          <p:spTgt spid="1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877</Words>
  <Application>Microsoft Office PowerPoint</Application>
  <PresentationFormat>On-screen Show (16:9)</PresentationFormat>
  <Paragraphs>75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Roboto</vt:lpstr>
      <vt:lpstr>Nunito</vt:lpstr>
      <vt:lpstr>Calibri</vt:lpstr>
      <vt:lpstr>Shift</vt:lpstr>
      <vt:lpstr>GenCyber</vt:lpstr>
      <vt:lpstr>Online Ethics</vt:lpstr>
      <vt:lpstr>Learning Objectives</vt:lpstr>
      <vt:lpstr>PowerPoint Presentation</vt:lpstr>
      <vt:lpstr>PowerPoint Presentation</vt:lpstr>
      <vt:lpstr>Discussion</vt:lpstr>
      <vt:lpstr>Discussion</vt:lpstr>
      <vt:lpstr>Classroom Use Policy</vt:lpstr>
      <vt:lpstr>Ethics</vt:lpstr>
      <vt:lpstr>Types of Hackers</vt:lpstr>
      <vt:lpstr>Clearance Levels</vt:lpstr>
      <vt:lpstr>Confidential</vt:lpstr>
      <vt:lpstr>Secret</vt:lpstr>
      <vt:lpstr>Top Secret </vt:lpstr>
      <vt:lpstr>Ethical Choices you make now COULD impact jobs you qualify for down the road</vt:lpstr>
      <vt:lpstr>10 Commandments of Computer Ethics</vt:lpstr>
      <vt:lpstr>Netiquette</vt:lpstr>
      <vt:lpstr>Computer Ethics Cases</vt:lpstr>
      <vt:lpstr>What about my First Amendment Rights? </vt:lpstr>
      <vt:lpstr>Choices and Cheaters</vt:lpstr>
      <vt:lpstr>Worksheet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GenCyber</dc:title>
  <dc:creator>nscc</dc:creator>
  <cp:lastModifiedBy>NSCC</cp:lastModifiedBy>
  <cp:revision>3</cp:revision>
  <dcterms:modified xsi:type="dcterms:W3CDTF">2019-06-12T01:24:05Z</dcterms:modified>
</cp:coreProperties>
</file>