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63"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5143500" type="screen16x9"/>
  <p:notesSz cx="6858000" cy="9144000"/>
  <p:embeddedFontLst>
    <p:embeddedFont>
      <p:font typeface="Nunito"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99" d="100"/>
          <a:sy n="99" d="100"/>
        </p:scale>
        <p:origin x="-24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77328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Shape 1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Shape 1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Shape 2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Shape 2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Shape 2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100" b="0" i="0" u="none" strike="noStrike" cap="none">
                <a:solidFill>
                  <a:srgbClr val="000000"/>
                </a:solidFill>
                <a:latin typeface="Arial"/>
                <a:ea typeface="Arial"/>
                <a:cs typeface="Arial"/>
                <a:sym typeface="Arial"/>
              </a:rPr>
              <a:t>Customer expectations is a conversational segway into corporations and breaches for the next slide</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Shape 2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100" b="0" i="0" u="none" strike="noStrike" cap="none">
                <a:solidFill>
                  <a:srgbClr val="000000"/>
                </a:solidFill>
                <a:latin typeface="Arial"/>
                <a:ea typeface="Arial"/>
                <a:cs typeface="Arial"/>
                <a:sym typeface="Arial"/>
              </a:rPr>
              <a:t>Customer expectations is a conversational segway into corporations and breaches for the next slide</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Shape 2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100" b="0" i="0" u="none" strike="noStrike" cap="none">
                <a:solidFill>
                  <a:srgbClr val="000000"/>
                </a:solidFill>
                <a:latin typeface="Arial"/>
                <a:ea typeface="Arial"/>
                <a:cs typeface="Arial"/>
                <a:sym typeface="Arial"/>
              </a:rPr>
              <a:t>Customer expectations is a conversational segway into corporations and breaches for the next slide</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Shape 26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Shape 2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100" b="0" i="0" u="none" strike="noStrike" cap="none">
                <a:solidFill>
                  <a:srgbClr val="000000"/>
                </a:solidFill>
                <a:latin typeface="Arial"/>
                <a:ea typeface="Arial"/>
                <a:cs typeface="Arial"/>
                <a:sym typeface="Arial"/>
              </a:rPr>
              <a:t>*  bad practices and how their data can get intercepted.</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Shape 2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en" sz="1100" b="0" i="0" u="none" strike="noStrike" cap="none">
                <a:solidFill>
                  <a:srgbClr val="000000"/>
                </a:solidFill>
                <a:latin typeface="Arial"/>
                <a:ea typeface="Arial"/>
                <a:cs typeface="Arial"/>
                <a:sym typeface="Arial"/>
              </a:rPr>
              <a:t>things they can do to be more secure</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49" name="Shape 149"/>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57" name="Shape 157"/>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65" name="Shape 165"/>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Shape 1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Shape 1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Shape 3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9" name="Shape 119"/>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Shape 120"/>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Shape 12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7" name="Shape 47"/>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Shape 4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Shape 6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Shape 6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Shape 7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3" name="Shape 93"/>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Shape 9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Shape 10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Shape 10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xGKmlTtZnSk"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uGPxxDYwT94"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49267xvgD8Q"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2AkE49hZfr4"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Cyberbullying and CyberSafety</a:t>
            </a:r>
            <a:endParaRPr/>
          </a:p>
        </p:txBody>
      </p:sp>
      <p:sp>
        <p:nvSpPr>
          <p:cNvPr id="129" name="Shape 129"/>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1"/>
              </a:buClr>
              <a:buSzPts val="3600"/>
              <a:buFont typeface="Arial"/>
              <a:buNone/>
            </a:pPr>
            <a:r>
              <a:rPr lang="en"/>
              <a:t>Cyber Bullying: What to do</a:t>
            </a:r>
            <a:endParaRPr/>
          </a:p>
        </p:txBody>
      </p:sp>
      <p:sp>
        <p:nvSpPr>
          <p:cNvPr id="194" name="Shape 19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400"/>
              <a:t>Recognize any changes in behavior</a:t>
            </a:r>
            <a:endParaRPr sz="1400"/>
          </a:p>
          <a:p>
            <a:pPr marL="0" lvl="0" indent="0">
              <a:spcBef>
                <a:spcPts val="1600"/>
              </a:spcBef>
              <a:spcAft>
                <a:spcPts val="0"/>
              </a:spcAft>
              <a:buNone/>
            </a:pPr>
            <a:r>
              <a:rPr lang="en" sz="1400"/>
              <a:t>Talk with student, try to find out what happened and who was involved</a:t>
            </a:r>
            <a:endParaRPr sz="1400"/>
          </a:p>
          <a:p>
            <a:pPr marL="0" lvl="0" indent="0">
              <a:spcBef>
                <a:spcPts val="1600"/>
              </a:spcBef>
              <a:spcAft>
                <a:spcPts val="0"/>
              </a:spcAft>
              <a:buNone/>
            </a:pPr>
            <a:r>
              <a:rPr lang="en" sz="1400"/>
              <a:t>Document, document, document...take screenshots if necessary</a:t>
            </a:r>
            <a:endParaRPr sz="1400"/>
          </a:p>
          <a:p>
            <a:pPr marL="0" lvl="0" indent="0">
              <a:spcBef>
                <a:spcPts val="1600"/>
              </a:spcBef>
              <a:spcAft>
                <a:spcPts val="0"/>
              </a:spcAft>
              <a:buNone/>
            </a:pPr>
            <a:r>
              <a:rPr lang="en" sz="1400"/>
              <a:t>Make contact-contact administration, app developers, possibly the police</a:t>
            </a:r>
            <a:endParaRPr sz="1400"/>
          </a:p>
          <a:p>
            <a:pPr marL="0" lvl="0" indent="0">
              <a:spcBef>
                <a:spcPts val="1600"/>
              </a:spcBef>
              <a:spcAft>
                <a:spcPts val="1600"/>
              </a:spcAft>
              <a:buNone/>
            </a:pPr>
            <a:r>
              <a:rPr lang="en" sz="1400"/>
              <a:t>Support student as much as possible</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CyberBullying Scenario</a:t>
            </a:r>
            <a:endParaRPr/>
          </a:p>
        </p:txBody>
      </p:sp>
      <p:sp>
        <p:nvSpPr>
          <p:cNvPr id="200" name="Shape 20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01" name="Shape 201" descr="This is a video made by Netsmartz.org TEENS about the dangers of cyberbullying and what to do if it is happening to you." title="NetSmartz.org on Cyberbulling">
            <a:hlinkClick r:id="rId3"/>
          </p:cNvPr>
          <p:cNvPicPr preferRelativeResize="0"/>
          <p:nvPr/>
        </p:nvPicPr>
        <p:blipFill>
          <a:blip r:embed="rId4">
            <a:alphaModFix/>
          </a:blip>
          <a:stretch>
            <a:fillRect/>
          </a:stretch>
        </p:blipFill>
        <p:spPr>
          <a:xfrm>
            <a:off x="2286000" y="1500225"/>
            <a:ext cx="45720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Terrible tEXt Worksheet</a:t>
            </a:r>
            <a:endParaRPr/>
          </a:p>
        </p:txBody>
      </p:sp>
      <p:sp>
        <p:nvSpPr>
          <p:cNvPr id="207" name="Shape 20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Broken Friendship</a:t>
            </a:r>
            <a:endParaRPr/>
          </a:p>
        </p:txBody>
      </p:sp>
      <p:sp>
        <p:nvSpPr>
          <p:cNvPr id="213" name="Shape 21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14" name="Shape 214" descr="Just when you think you can trust your best friend with your computer password they use it to promote themselves into the &quot;In&quot; crowd and leaves you ousted." title="Broken Friendship">
            <a:hlinkClick r:id="rId3"/>
          </p:cNvPr>
          <p:cNvPicPr preferRelativeResize="0"/>
          <p:nvPr/>
        </p:nvPicPr>
        <p:blipFill>
          <a:blip r:embed="rId4">
            <a:alphaModFix/>
          </a:blip>
          <a:stretch>
            <a:fillRect/>
          </a:stretch>
        </p:blipFill>
        <p:spPr>
          <a:xfrm>
            <a:off x="2286000" y="1500225"/>
            <a:ext cx="4572000" cy="3429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Broken Friendship Worksheet</a:t>
            </a:r>
            <a:endParaRPr/>
          </a:p>
        </p:txBody>
      </p:sp>
      <p:sp>
        <p:nvSpPr>
          <p:cNvPr id="220" name="Shape 22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876050" y="283225"/>
            <a:ext cx="7505700" cy="95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1"/>
              </a:buClr>
              <a:buSzPts val="3600"/>
              <a:buFont typeface="Arial"/>
              <a:buNone/>
            </a:pPr>
            <a:r>
              <a:rPr lang="en" dirty="0"/>
              <a:t>Cyber </a:t>
            </a:r>
            <a:r>
              <a:rPr lang="en" dirty="0" smtClean="0"/>
              <a:t>Bullying Resources</a:t>
            </a:r>
            <a:endParaRPr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538" y="1017186"/>
            <a:ext cx="6327389" cy="387693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819150" y="336875"/>
            <a:ext cx="7505700" cy="95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1"/>
              </a:buClr>
              <a:buSzPts val="3600"/>
              <a:buFont typeface="Arial"/>
              <a:buNone/>
            </a:pPr>
            <a:r>
              <a:rPr lang="en"/>
              <a:t>Cyber Bullying Resources</a:t>
            </a:r>
            <a:endParaRPr/>
          </a:p>
        </p:txBody>
      </p:sp>
      <p:pic>
        <p:nvPicPr>
          <p:cNvPr id="233" name="Shape 233"/>
          <p:cNvPicPr preferRelativeResize="0"/>
          <p:nvPr/>
        </p:nvPicPr>
        <p:blipFill rotWithShape="1">
          <a:blip r:embed="rId3">
            <a:alphaModFix/>
          </a:blip>
          <a:srcRect/>
          <a:stretch/>
        </p:blipFill>
        <p:spPr>
          <a:xfrm>
            <a:off x="945925" y="1211250"/>
            <a:ext cx="5695149" cy="3505799"/>
          </a:xfrm>
          <a:prstGeom prst="rect">
            <a:avLst/>
          </a:prstGeom>
          <a:noFill/>
          <a:ln>
            <a:noFill/>
          </a:ln>
        </p:spPr>
      </p:pic>
      <p:sp>
        <p:nvSpPr>
          <p:cNvPr id="234" name="Shape 234"/>
          <p:cNvSpPr txBox="1"/>
          <p:nvPr/>
        </p:nvSpPr>
        <p:spPr>
          <a:xfrm>
            <a:off x="6814798" y="4629211"/>
            <a:ext cx="2124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100" b="0" i="0" u="none" strike="noStrike" cap="none" dirty="0">
                <a:latin typeface="Arial"/>
                <a:ea typeface="Arial"/>
                <a:cs typeface="Arial"/>
                <a:sym typeface="Arial"/>
              </a:rPr>
              <a:t>https://cyberbullying.org/</a:t>
            </a:r>
            <a:endParaRPr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819150" y="341100"/>
            <a:ext cx="7505700" cy="95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1"/>
              </a:buClr>
              <a:buSzPts val="3600"/>
              <a:buFont typeface="Arial"/>
              <a:buNone/>
            </a:pPr>
            <a:r>
              <a:rPr lang="en"/>
              <a:t>Cyber Bullying Resources</a:t>
            </a:r>
            <a:endParaRPr/>
          </a:p>
        </p:txBody>
      </p:sp>
      <p:sp>
        <p:nvSpPr>
          <p:cNvPr id="240" name="Shape 240"/>
          <p:cNvSpPr txBox="1"/>
          <p:nvPr/>
        </p:nvSpPr>
        <p:spPr>
          <a:xfrm>
            <a:off x="250195" y="4655858"/>
            <a:ext cx="86436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000" b="0" i="0" u="none" strike="noStrike" cap="none">
                <a:latin typeface="Arial"/>
                <a:ea typeface="Arial"/>
                <a:cs typeface="Arial"/>
                <a:sym typeface="Arial"/>
              </a:rPr>
              <a:t>https://education.ohio.gov/Topics/Other-Resources/School-Safety/Safe-and-Supportive-Learning/Anti-Harassment-Intimidation-and-Bullying-Resource</a:t>
            </a:r>
            <a:endParaRPr sz="1000"/>
          </a:p>
        </p:txBody>
      </p:sp>
      <p:pic>
        <p:nvPicPr>
          <p:cNvPr id="241" name="Shape 241"/>
          <p:cNvPicPr preferRelativeResize="0"/>
          <p:nvPr/>
        </p:nvPicPr>
        <p:blipFill rotWithShape="1">
          <a:blip r:embed="rId3">
            <a:alphaModFix/>
          </a:blip>
          <a:srcRect/>
          <a:stretch/>
        </p:blipFill>
        <p:spPr>
          <a:xfrm>
            <a:off x="1022104" y="1234854"/>
            <a:ext cx="5315235" cy="297892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CyberSecurity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600"/>
              </a:spcBef>
              <a:spcAft>
                <a:spcPts val="0"/>
              </a:spcAft>
              <a:buClr>
                <a:schemeClr val="lt2"/>
              </a:buClr>
              <a:buSzPts val="3000"/>
              <a:buFont typeface="Arial"/>
              <a:buNone/>
            </a:pPr>
            <a:r>
              <a:rPr lang="en" sz="1800"/>
              <a:t>If you think technology can solve your security problems, then you don't understand the problems and you don't understand the technology. — Bruce Schneier</a:t>
            </a:r>
            <a:endParaRPr sz="1800" b="0" i="0" u="none" strike="noStrike" cap="none">
              <a:solidFill>
                <a:srgbClr val="FBD482"/>
              </a:solidFill>
              <a:latin typeface="Calibri"/>
              <a:ea typeface="Calibri"/>
              <a:cs typeface="Calibri"/>
              <a:sym typeface="Calibri"/>
            </a:endParaRPr>
          </a:p>
          <a:p>
            <a:pPr marL="0" marR="0" lvl="0" indent="0" algn="l" rtl="0">
              <a:lnSpc>
                <a:spcPct val="100000"/>
              </a:lnSpc>
              <a:spcBef>
                <a:spcPts val="600"/>
              </a:spcBef>
              <a:spcAft>
                <a:spcPts val="0"/>
              </a:spcAft>
              <a:buClr>
                <a:schemeClr val="lt2"/>
              </a:buClr>
              <a:buSzPts val="3000"/>
              <a:buFont typeface="Arial"/>
              <a:buNone/>
            </a:pPr>
            <a:endParaRPr sz="3000" b="0" i="0" u="none" strike="noStrike" cap="none">
              <a:solidFill>
                <a:schemeClr val="lt2"/>
              </a:solidFill>
              <a:latin typeface="Arial"/>
              <a:ea typeface="Arial"/>
              <a:cs typeface="Arial"/>
              <a:sym typeface="Arial"/>
            </a:endParaRPr>
          </a:p>
        </p:txBody>
      </p:sp>
      <p:sp>
        <p:nvSpPr>
          <p:cNvPr id="252" name="Shape 252"/>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1"/>
              </a:buClr>
              <a:buSzPts val="3600"/>
              <a:buFont typeface="Arial"/>
              <a:buNone/>
            </a:pPr>
            <a:r>
              <a:rPr lang="en"/>
              <a:t>Cyber</a:t>
            </a:r>
            <a:r>
              <a:rPr lang="en" sz="3600" b="1" i="0" u="none" strike="noStrike" cap="none">
                <a:solidFill>
                  <a:schemeClr val="accent1"/>
                </a:solidFill>
                <a:latin typeface="Arial"/>
                <a:ea typeface="Arial"/>
                <a:cs typeface="Arial"/>
                <a:sym typeface="Arial"/>
              </a:rPr>
              <a:t> </a:t>
            </a:r>
            <a:r>
              <a:rPr lang="en"/>
              <a:t>Security: Technology and People</a:t>
            </a:r>
            <a:endParaRPr sz="3600" b="1" i="0" u="none" strike="noStrike" cap="none">
              <a:solidFill>
                <a:schemeClr val="accen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Lesson Objectives</a:t>
            </a:r>
            <a:endParaRPr/>
          </a:p>
        </p:txBody>
      </p:sp>
      <p:sp>
        <p:nvSpPr>
          <p:cNvPr id="135" name="Shape 135"/>
          <p:cNvSpPr txBox="1">
            <a:spLocks noGrp="1"/>
          </p:cNvSpPr>
          <p:nvPr>
            <p:ph type="body" idx="1"/>
          </p:nvPr>
        </p:nvSpPr>
        <p:spPr>
          <a:xfrm>
            <a:off x="819150" y="1513500"/>
            <a:ext cx="7505700" cy="2925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Explain several symptoms of cyberbullying</a:t>
            </a:r>
            <a:endParaRPr/>
          </a:p>
          <a:p>
            <a:pPr marL="0" lvl="0" indent="0">
              <a:spcBef>
                <a:spcPts val="1600"/>
              </a:spcBef>
              <a:spcAft>
                <a:spcPts val="0"/>
              </a:spcAft>
              <a:buNone/>
            </a:pPr>
            <a:r>
              <a:rPr lang="en"/>
              <a:t>List several sources for cyberbullying help</a:t>
            </a:r>
            <a:endParaRPr/>
          </a:p>
          <a:p>
            <a:pPr marL="0" lvl="0" indent="0">
              <a:spcBef>
                <a:spcPts val="1600"/>
              </a:spcBef>
              <a:spcAft>
                <a:spcPts val="0"/>
              </a:spcAft>
              <a:buNone/>
            </a:pPr>
            <a:r>
              <a:rPr lang="en"/>
              <a:t>Explain tasks that can be performed if cyberbullying is discovered</a:t>
            </a:r>
            <a:endParaRPr/>
          </a:p>
          <a:p>
            <a:pPr marL="0" lvl="0" indent="0">
              <a:spcBef>
                <a:spcPts val="1600"/>
              </a:spcBef>
              <a:spcAft>
                <a:spcPts val="0"/>
              </a:spcAft>
              <a:buNone/>
            </a:pPr>
            <a:r>
              <a:rPr lang="en"/>
              <a:t>Explain the culture change that needs to occur</a:t>
            </a:r>
            <a:endParaRPr/>
          </a:p>
          <a:p>
            <a:pPr marL="0" lvl="0" indent="0">
              <a:spcBef>
                <a:spcPts val="1600"/>
              </a:spcBef>
              <a:spcAft>
                <a:spcPts val="0"/>
              </a:spcAft>
              <a:buNone/>
            </a:pPr>
            <a:r>
              <a:rPr lang="en"/>
              <a:t>Explain situations to avoid</a:t>
            </a:r>
            <a:endParaRPr/>
          </a:p>
          <a:p>
            <a:pPr marL="0" lvl="0" indent="0">
              <a:spcBef>
                <a:spcPts val="1600"/>
              </a:spcBef>
              <a:spcAft>
                <a:spcPts val="0"/>
              </a:spcAft>
              <a:buNone/>
            </a:pPr>
            <a:r>
              <a:rPr lang="en"/>
              <a:t>Explain actions that help personal cyber security</a:t>
            </a:r>
            <a:endParaRPr/>
          </a:p>
          <a:p>
            <a:pPr marL="0" lvl="0" indent="0">
              <a:spcBef>
                <a:spcPts val="1600"/>
              </a:spcBef>
              <a:spcAft>
                <a:spcPts val="1600"/>
              </a:spcAft>
              <a:buNone/>
            </a:pPr>
            <a:r>
              <a:rPr lang="en"/>
              <a:t>Demonstrate good social media cyber hygiene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lt2"/>
              </a:buClr>
              <a:buSzPts val="3000"/>
              <a:buFont typeface="Arial"/>
              <a:buNone/>
            </a:pPr>
            <a:r>
              <a:rPr lang="en" sz="1800" i="0" u="none" strike="noStrike" cap="none">
                <a:solidFill>
                  <a:srgbClr val="000000"/>
                </a:solidFill>
              </a:rPr>
              <a:t>How many wear a seatbelt now?</a:t>
            </a:r>
            <a:endParaRPr sz="1800" i="0" u="none" strike="noStrike" cap="none">
              <a:solidFill>
                <a:srgbClr val="000000"/>
              </a:solidFill>
            </a:endParaRPr>
          </a:p>
          <a:p>
            <a:pPr marL="0" marR="0" lvl="0" indent="0" algn="l" rtl="0">
              <a:lnSpc>
                <a:spcPct val="100000"/>
              </a:lnSpc>
              <a:spcBef>
                <a:spcPts val="600"/>
              </a:spcBef>
              <a:spcAft>
                <a:spcPts val="0"/>
              </a:spcAft>
              <a:buClr>
                <a:schemeClr val="lt2"/>
              </a:buClr>
              <a:buSzPts val="3000"/>
              <a:buFont typeface="Arial"/>
              <a:buNone/>
            </a:pPr>
            <a:r>
              <a:rPr lang="en" sz="1800">
                <a:solidFill>
                  <a:srgbClr val="000000"/>
                </a:solidFill>
              </a:rPr>
              <a:t>How many lock doors before leaving house?</a:t>
            </a:r>
            <a:endParaRPr sz="1800">
              <a:solidFill>
                <a:srgbClr val="000000"/>
              </a:solidFill>
            </a:endParaRPr>
          </a:p>
          <a:p>
            <a:pPr marL="0" marR="0" lvl="0" indent="0" algn="l" rtl="0">
              <a:lnSpc>
                <a:spcPct val="100000"/>
              </a:lnSpc>
              <a:spcBef>
                <a:spcPts val="600"/>
              </a:spcBef>
              <a:spcAft>
                <a:spcPts val="0"/>
              </a:spcAft>
              <a:buClr>
                <a:schemeClr val="lt2"/>
              </a:buClr>
              <a:buSzPts val="3000"/>
              <a:buFont typeface="Arial"/>
              <a:buNone/>
            </a:pPr>
            <a:r>
              <a:rPr lang="en" sz="1800">
                <a:solidFill>
                  <a:srgbClr val="000000"/>
                </a:solidFill>
              </a:rPr>
              <a:t>Do you scan a downloaded file before opening?</a:t>
            </a:r>
            <a:endParaRPr sz="1800">
              <a:solidFill>
                <a:srgbClr val="000000"/>
              </a:solidFill>
            </a:endParaRPr>
          </a:p>
          <a:p>
            <a:pPr marL="0" marR="0" lvl="0" indent="0" algn="l" rtl="0">
              <a:lnSpc>
                <a:spcPct val="100000"/>
              </a:lnSpc>
              <a:spcBef>
                <a:spcPts val="600"/>
              </a:spcBef>
              <a:spcAft>
                <a:spcPts val="0"/>
              </a:spcAft>
              <a:buClr>
                <a:schemeClr val="lt2"/>
              </a:buClr>
              <a:buSzPts val="3000"/>
              <a:buFont typeface="Arial"/>
              <a:buNone/>
            </a:pPr>
            <a:r>
              <a:rPr lang="en" sz="1800">
                <a:solidFill>
                  <a:srgbClr val="000000"/>
                </a:solidFill>
              </a:rPr>
              <a:t>What is the difference between .xlsx and .xlsm</a:t>
            </a:r>
            <a:endParaRPr sz="1800">
              <a:solidFill>
                <a:srgbClr val="000000"/>
              </a:solidFill>
            </a:endParaRPr>
          </a:p>
          <a:p>
            <a:pPr marL="0" marR="0" lvl="0" indent="0" algn="l" rtl="0">
              <a:lnSpc>
                <a:spcPct val="100000"/>
              </a:lnSpc>
              <a:spcBef>
                <a:spcPts val="600"/>
              </a:spcBef>
              <a:spcAft>
                <a:spcPts val="0"/>
              </a:spcAft>
              <a:buClr>
                <a:schemeClr val="lt2"/>
              </a:buClr>
              <a:buSzPts val="3000"/>
              <a:buFont typeface="Arial"/>
              <a:buNone/>
            </a:pPr>
            <a:r>
              <a:rPr lang="en" sz="1800">
                <a:solidFill>
                  <a:srgbClr val="000000"/>
                </a:solidFill>
              </a:rPr>
              <a:t>Do you lock your screen when you walk away?</a:t>
            </a:r>
            <a:endParaRPr sz="1800">
              <a:solidFill>
                <a:srgbClr val="000000"/>
              </a:solidFill>
            </a:endParaRPr>
          </a:p>
          <a:p>
            <a:pPr marL="0" marR="0" lvl="0" indent="0" algn="l" rtl="0">
              <a:lnSpc>
                <a:spcPct val="100000"/>
              </a:lnSpc>
              <a:spcBef>
                <a:spcPts val="600"/>
              </a:spcBef>
              <a:spcAft>
                <a:spcPts val="0"/>
              </a:spcAft>
              <a:buClr>
                <a:schemeClr val="lt2"/>
              </a:buClr>
              <a:buSzPts val="3000"/>
              <a:buFont typeface="Arial"/>
              <a:buNone/>
            </a:pPr>
            <a:endParaRPr sz="1800" i="0" u="none" strike="noStrike" cap="none">
              <a:solidFill>
                <a:srgbClr val="000000"/>
              </a:solidFill>
              <a:latin typeface="Nunito"/>
              <a:ea typeface="Nunito"/>
              <a:cs typeface="Nunito"/>
              <a:sym typeface="Nunito"/>
            </a:endParaRPr>
          </a:p>
        </p:txBody>
      </p:sp>
      <p:sp>
        <p:nvSpPr>
          <p:cNvPr id="258" name="Shape 258"/>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1"/>
              </a:buClr>
              <a:buSzPts val="3600"/>
              <a:buFont typeface="Arial"/>
              <a:buNone/>
            </a:pPr>
            <a:r>
              <a:rPr lang="en"/>
              <a:t>Cyber Security: A Culture Change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529075" y="1787600"/>
            <a:ext cx="7505700" cy="244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lt2"/>
              </a:buClr>
              <a:buSzPts val="3000"/>
              <a:buFont typeface="Arial"/>
              <a:buNone/>
            </a:pPr>
            <a:r>
              <a:rPr lang="en" sz="1800" i="0" u="none" strike="noStrike" cap="none">
                <a:solidFill>
                  <a:srgbClr val="000000"/>
                </a:solidFill>
              </a:rPr>
              <a:t>Compliance</a:t>
            </a:r>
            <a:endParaRPr sz="1800" i="0" u="none" strike="noStrike" cap="none">
              <a:solidFill>
                <a:srgbClr val="000000"/>
              </a:solidFill>
            </a:endParaRPr>
          </a:p>
          <a:p>
            <a:pPr marL="0" marR="0" lvl="0" indent="0" algn="l" rtl="0">
              <a:lnSpc>
                <a:spcPct val="100000"/>
              </a:lnSpc>
              <a:spcBef>
                <a:spcPts val="600"/>
              </a:spcBef>
              <a:spcAft>
                <a:spcPts val="0"/>
              </a:spcAft>
              <a:buClr>
                <a:schemeClr val="lt2"/>
              </a:buClr>
              <a:buSzPts val="3000"/>
              <a:buFont typeface="Arial"/>
              <a:buNone/>
            </a:pPr>
            <a:r>
              <a:rPr lang="en" sz="1800" i="0" u="none" strike="noStrike" cap="none">
                <a:solidFill>
                  <a:srgbClr val="000000"/>
                </a:solidFill>
              </a:rPr>
              <a:t>	FERPA</a:t>
            </a:r>
            <a:endParaRPr sz="1800" i="0" u="none" strike="noStrike" cap="none">
              <a:solidFill>
                <a:srgbClr val="000000"/>
              </a:solidFill>
            </a:endParaRPr>
          </a:p>
          <a:p>
            <a:pPr marL="0" marR="0" lvl="0" indent="0" algn="l" rtl="0">
              <a:lnSpc>
                <a:spcPct val="100000"/>
              </a:lnSpc>
              <a:spcBef>
                <a:spcPts val="600"/>
              </a:spcBef>
              <a:spcAft>
                <a:spcPts val="0"/>
              </a:spcAft>
              <a:buClr>
                <a:schemeClr val="lt2"/>
              </a:buClr>
              <a:buSzPts val="3000"/>
              <a:buFont typeface="Arial"/>
              <a:buNone/>
            </a:pPr>
            <a:r>
              <a:rPr lang="en" sz="1800" i="0" u="none" strike="noStrike" cap="none">
                <a:solidFill>
                  <a:srgbClr val="000000"/>
                </a:solidFill>
              </a:rPr>
              <a:t>	Cyber Insurance</a:t>
            </a:r>
            <a:endParaRPr sz="1800" i="0" u="none" strike="noStrike" cap="none">
              <a:solidFill>
                <a:srgbClr val="000000"/>
              </a:solidFill>
            </a:endParaRPr>
          </a:p>
          <a:p>
            <a:pPr marL="0" marR="0" lvl="0" indent="0" algn="l" rtl="0">
              <a:lnSpc>
                <a:spcPct val="100000"/>
              </a:lnSpc>
              <a:spcBef>
                <a:spcPts val="600"/>
              </a:spcBef>
              <a:spcAft>
                <a:spcPts val="0"/>
              </a:spcAft>
              <a:buClr>
                <a:schemeClr val="lt2"/>
              </a:buClr>
              <a:buSzPts val="3000"/>
              <a:buFont typeface="Arial"/>
              <a:buNone/>
            </a:pPr>
            <a:r>
              <a:rPr lang="en" sz="1800" i="0" u="none" strike="noStrike" cap="none">
                <a:solidFill>
                  <a:srgbClr val="000000"/>
                </a:solidFill>
              </a:rPr>
              <a:t>	Auditors</a:t>
            </a:r>
            <a:endParaRPr sz="1800" i="0" u="none" strike="noStrike" cap="none">
              <a:solidFill>
                <a:srgbClr val="000000"/>
              </a:solidFill>
            </a:endParaRPr>
          </a:p>
          <a:p>
            <a:pPr marL="0" marR="0" lvl="0" indent="0" algn="l" rtl="0">
              <a:lnSpc>
                <a:spcPct val="100000"/>
              </a:lnSpc>
              <a:spcBef>
                <a:spcPts val="600"/>
              </a:spcBef>
              <a:spcAft>
                <a:spcPts val="0"/>
              </a:spcAft>
              <a:buClr>
                <a:schemeClr val="lt2"/>
              </a:buClr>
              <a:buSzPts val="3000"/>
              <a:buFont typeface="Arial"/>
              <a:buNone/>
            </a:pPr>
            <a:endParaRPr sz="1800" i="0" u="none" strike="noStrike" cap="none">
              <a:solidFill>
                <a:srgbClr val="000000"/>
              </a:solidFill>
            </a:endParaRPr>
          </a:p>
          <a:p>
            <a:pPr marL="0" marR="0" lvl="0" indent="0" algn="l" rtl="0">
              <a:lnSpc>
                <a:spcPct val="100000"/>
              </a:lnSpc>
              <a:spcBef>
                <a:spcPts val="600"/>
              </a:spcBef>
              <a:spcAft>
                <a:spcPts val="0"/>
              </a:spcAft>
              <a:buClr>
                <a:schemeClr val="lt2"/>
              </a:buClr>
              <a:buSzPts val="3000"/>
              <a:buFont typeface="Arial"/>
              <a:buNone/>
            </a:pPr>
            <a:r>
              <a:rPr lang="en" sz="1800" i="0" u="none" strike="noStrike" cap="none">
                <a:solidFill>
                  <a:srgbClr val="000000"/>
                </a:solidFill>
              </a:rPr>
              <a:t>Reputation</a:t>
            </a:r>
            <a:endParaRPr sz="1800" i="0" u="none" strike="noStrike" cap="none">
              <a:solidFill>
                <a:srgbClr val="000000"/>
              </a:solidFill>
            </a:endParaRPr>
          </a:p>
        </p:txBody>
      </p:sp>
      <p:sp>
        <p:nvSpPr>
          <p:cNvPr id="264" name="Shape 264"/>
          <p:cNvSpPr txBox="1">
            <a:spLocks noGrp="1"/>
          </p:cNvSpPr>
          <p:nvPr>
            <p:ph type="title"/>
          </p:nvPr>
        </p:nvSpPr>
        <p:spPr>
          <a:xfrm>
            <a:off x="819150" y="833000"/>
            <a:ext cx="7505700" cy="95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1"/>
              </a:buClr>
              <a:buSzPts val="3600"/>
              <a:buFont typeface="Arial"/>
              <a:buNone/>
            </a:pPr>
            <a:r>
              <a:rPr lang="en"/>
              <a:t>Why Cyber Security is Important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854950" y="1184675"/>
            <a:ext cx="3070500" cy="374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lt2"/>
              </a:buClr>
              <a:buSzPts val="3000"/>
              <a:buFont typeface="Arial"/>
              <a:buNone/>
            </a:pPr>
            <a:r>
              <a:rPr lang="en" sz="1800">
                <a:solidFill>
                  <a:srgbClr val="000000"/>
                </a:solidFill>
              </a:rPr>
              <a:t>Target</a:t>
            </a:r>
            <a:endParaRPr sz="1800">
              <a:solidFill>
                <a:srgbClr val="000000"/>
              </a:solidFill>
            </a:endParaRPr>
          </a:p>
          <a:p>
            <a:pPr marL="0" marR="0" lvl="0" indent="0" algn="l" rtl="0">
              <a:lnSpc>
                <a:spcPct val="100000"/>
              </a:lnSpc>
              <a:spcBef>
                <a:spcPts val="600"/>
              </a:spcBef>
              <a:spcAft>
                <a:spcPts val="0"/>
              </a:spcAft>
              <a:buClr>
                <a:schemeClr val="lt2"/>
              </a:buClr>
              <a:buSzPts val="3000"/>
              <a:buFont typeface="Arial"/>
              <a:buNone/>
            </a:pPr>
            <a:r>
              <a:rPr lang="en" sz="1800">
                <a:solidFill>
                  <a:srgbClr val="000000"/>
                </a:solidFill>
              </a:rPr>
              <a:t>Home Depot</a:t>
            </a:r>
            <a:endParaRPr sz="1800">
              <a:solidFill>
                <a:srgbClr val="000000"/>
              </a:solidFill>
            </a:endParaRPr>
          </a:p>
          <a:p>
            <a:pPr marL="0" marR="0" lvl="0" indent="0" algn="l" rtl="0">
              <a:lnSpc>
                <a:spcPct val="100000"/>
              </a:lnSpc>
              <a:spcBef>
                <a:spcPts val="600"/>
              </a:spcBef>
              <a:spcAft>
                <a:spcPts val="0"/>
              </a:spcAft>
              <a:buClr>
                <a:schemeClr val="lt2"/>
              </a:buClr>
              <a:buSzPts val="3000"/>
              <a:buFont typeface="Arial"/>
              <a:buNone/>
            </a:pPr>
            <a:r>
              <a:rPr lang="en" sz="1800">
                <a:solidFill>
                  <a:srgbClr val="000000"/>
                </a:solidFill>
              </a:rPr>
              <a:t>K-Mart</a:t>
            </a:r>
            <a:endParaRPr sz="1800">
              <a:solidFill>
                <a:srgbClr val="000000"/>
              </a:solidFill>
            </a:endParaRPr>
          </a:p>
          <a:p>
            <a:pPr marL="0" marR="0" lvl="0" indent="0" algn="l" rtl="0">
              <a:lnSpc>
                <a:spcPct val="100000"/>
              </a:lnSpc>
              <a:spcBef>
                <a:spcPts val="600"/>
              </a:spcBef>
              <a:spcAft>
                <a:spcPts val="0"/>
              </a:spcAft>
              <a:buClr>
                <a:schemeClr val="lt2"/>
              </a:buClr>
              <a:buSzPts val="3000"/>
              <a:buFont typeface="Arial"/>
              <a:buNone/>
            </a:pPr>
            <a:r>
              <a:rPr lang="en" sz="1800">
                <a:solidFill>
                  <a:srgbClr val="000000"/>
                </a:solidFill>
              </a:rPr>
              <a:t>Neiman-Marcus</a:t>
            </a:r>
            <a:endParaRPr sz="1800">
              <a:solidFill>
                <a:srgbClr val="000000"/>
              </a:solidFill>
            </a:endParaRPr>
          </a:p>
          <a:p>
            <a:pPr marL="0" marR="0" lvl="0" indent="0" algn="l" rtl="0">
              <a:lnSpc>
                <a:spcPct val="100000"/>
              </a:lnSpc>
              <a:spcBef>
                <a:spcPts val="600"/>
              </a:spcBef>
              <a:spcAft>
                <a:spcPts val="0"/>
              </a:spcAft>
              <a:buClr>
                <a:schemeClr val="lt2"/>
              </a:buClr>
              <a:buSzPts val="3000"/>
              <a:buFont typeface="Arial"/>
              <a:buNone/>
            </a:pPr>
            <a:r>
              <a:rPr lang="en" sz="1800">
                <a:solidFill>
                  <a:srgbClr val="000000"/>
                </a:solidFill>
              </a:rPr>
              <a:t>Dairy Queen</a:t>
            </a:r>
            <a:endParaRPr sz="1800">
              <a:solidFill>
                <a:srgbClr val="000000"/>
              </a:solidFill>
            </a:endParaRPr>
          </a:p>
          <a:p>
            <a:pPr marL="0" marR="0" lvl="0" indent="0" algn="l" rtl="0">
              <a:lnSpc>
                <a:spcPct val="100000"/>
              </a:lnSpc>
              <a:spcBef>
                <a:spcPts val="600"/>
              </a:spcBef>
              <a:spcAft>
                <a:spcPts val="0"/>
              </a:spcAft>
              <a:buClr>
                <a:schemeClr val="lt2"/>
              </a:buClr>
              <a:buSzPts val="3000"/>
              <a:buFont typeface="Arial"/>
              <a:buNone/>
            </a:pPr>
            <a:r>
              <a:rPr lang="en" sz="1800">
                <a:solidFill>
                  <a:srgbClr val="000000"/>
                </a:solidFill>
              </a:rPr>
              <a:t>Jimmy Johns</a:t>
            </a:r>
            <a:endParaRPr sz="3000" b="0" i="0" u="none" strike="noStrike" cap="none">
              <a:solidFill>
                <a:schemeClr val="lt2"/>
              </a:solidFill>
              <a:latin typeface="Arial"/>
              <a:ea typeface="Arial"/>
              <a:cs typeface="Arial"/>
              <a:sym typeface="Arial"/>
            </a:endParaRPr>
          </a:p>
        </p:txBody>
      </p:sp>
      <p:sp>
        <p:nvSpPr>
          <p:cNvPr id="270" name="Shape 270"/>
          <p:cNvSpPr txBox="1">
            <a:spLocks noGrp="1"/>
          </p:cNvSpPr>
          <p:nvPr>
            <p:ph type="body" idx="2"/>
          </p:nvPr>
        </p:nvSpPr>
        <p:spPr>
          <a:xfrm>
            <a:off x="3881475" y="1184675"/>
            <a:ext cx="5180100" cy="374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lt2"/>
              </a:buClr>
              <a:buSzPts val="3000"/>
              <a:buFont typeface="Arial"/>
              <a:buNone/>
            </a:pPr>
            <a:r>
              <a:rPr lang="en" sz="1800">
                <a:solidFill>
                  <a:srgbClr val="000000"/>
                </a:solidFill>
              </a:rPr>
              <a:t>UPS Stores</a:t>
            </a:r>
            <a:endParaRPr sz="1800">
              <a:solidFill>
                <a:srgbClr val="000000"/>
              </a:solidFill>
            </a:endParaRPr>
          </a:p>
          <a:p>
            <a:pPr marL="0" marR="0" lvl="0" indent="0" algn="l" rtl="0">
              <a:lnSpc>
                <a:spcPct val="100000"/>
              </a:lnSpc>
              <a:spcBef>
                <a:spcPts val="600"/>
              </a:spcBef>
              <a:spcAft>
                <a:spcPts val="0"/>
              </a:spcAft>
              <a:buClr>
                <a:schemeClr val="lt2"/>
              </a:buClr>
              <a:buSzPts val="3000"/>
              <a:buFont typeface="Arial"/>
              <a:buNone/>
            </a:pPr>
            <a:r>
              <a:rPr lang="en" sz="1800">
                <a:solidFill>
                  <a:srgbClr val="000000"/>
                </a:solidFill>
              </a:rPr>
              <a:t>Sheplers Western Wear</a:t>
            </a:r>
            <a:endParaRPr sz="1800">
              <a:solidFill>
                <a:srgbClr val="000000"/>
              </a:solidFill>
            </a:endParaRPr>
          </a:p>
          <a:p>
            <a:pPr marL="0" marR="0" lvl="0" indent="0" algn="l" rtl="0">
              <a:lnSpc>
                <a:spcPct val="100000"/>
              </a:lnSpc>
              <a:spcBef>
                <a:spcPts val="600"/>
              </a:spcBef>
              <a:spcAft>
                <a:spcPts val="0"/>
              </a:spcAft>
              <a:buClr>
                <a:schemeClr val="lt2"/>
              </a:buClr>
              <a:buSzPts val="3000"/>
              <a:buFont typeface="Arial"/>
              <a:buNone/>
            </a:pPr>
            <a:r>
              <a:rPr lang="en" sz="1800">
                <a:solidFill>
                  <a:srgbClr val="000000"/>
                </a:solidFill>
              </a:rPr>
              <a:t>Goodwill (cc vendor)</a:t>
            </a:r>
            <a:endParaRPr sz="1800">
              <a:solidFill>
                <a:srgbClr val="000000"/>
              </a:solidFill>
            </a:endParaRPr>
          </a:p>
          <a:p>
            <a:pPr marL="0" marR="0" lvl="0" indent="0" algn="l" rtl="0">
              <a:lnSpc>
                <a:spcPct val="100000"/>
              </a:lnSpc>
              <a:spcBef>
                <a:spcPts val="600"/>
              </a:spcBef>
              <a:spcAft>
                <a:spcPts val="0"/>
              </a:spcAft>
              <a:buClr>
                <a:schemeClr val="lt2"/>
              </a:buClr>
              <a:buSzPts val="3000"/>
              <a:buFont typeface="Arial"/>
              <a:buNone/>
            </a:pPr>
            <a:r>
              <a:rPr lang="en" sz="1800">
                <a:solidFill>
                  <a:srgbClr val="000000"/>
                </a:solidFill>
              </a:rPr>
              <a:t>Supervalu / Albertson (twice)</a:t>
            </a:r>
            <a:endParaRPr sz="1800">
              <a:solidFill>
                <a:srgbClr val="000000"/>
              </a:solidFill>
            </a:endParaRPr>
          </a:p>
          <a:p>
            <a:pPr marL="0" marR="0" lvl="0" indent="0" algn="l" rtl="0">
              <a:lnSpc>
                <a:spcPct val="100000"/>
              </a:lnSpc>
              <a:spcBef>
                <a:spcPts val="600"/>
              </a:spcBef>
              <a:spcAft>
                <a:spcPts val="0"/>
              </a:spcAft>
              <a:buClr>
                <a:schemeClr val="lt2"/>
              </a:buClr>
              <a:buSzPts val="3000"/>
              <a:buFont typeface="Arial"/>
              <a:buNone/>
            </a:pPr>
            <a:r>
              <a:rPr lang="en" sz="1800">
                <a:solidFill>
                  <a:srgbClr val="000000"/>
                </a:solidFill>
              </a:rPr>
              <a:t>Bartell Hotels Chain</a:t>
            </a:r>
            <a:endParaRPr sz="1800">
              <a:solidFill>
                <a:srgbClr val="000000"/>
              </a:solidFill>
            </a:endParaRPr>
          </a:p>
          <a:p>
            <a:pPr marL="0" marR="0" lvl="0" indent="0" algn="l" rtl="0">
              <a:lnSpc>
                <a:spcPct val="100000"/>
              </a:lnSpc>
              <a:spcBef>
                <a:spcPts val="600"/>
              </a:spcBef>
              <a:spcAft>
                <a:spcPts val="0"/>
              </a:spcAft>
              <a:buClr>
                <a:schemeClr val="lt2"/>
              </a:buClr>
              <a:buSzPts val="3000"/>
              <a:buFont typeface="Arial"/>
              <a:buNone/>
            </a:pPr>
            <a:r>
              <a:rPr lang="en" sz="1800">
                <a:solidFill>
                  <a:srgbClr val="000000"/>
                </a:solidFill>
              </a:rPr>
              <a:t>P.F. Chang</a:t>
            </a:r>
            <a:endParaRPr sz="3000" b="0" i="0" u="none" strike="noStrike" cap="none">
              <a:solidFill>
                <a:schemeClr val="lt2"/>
              </a:solidFill>
              <a:latin typeface="Arial"/>
              <a:ea typeface="Arial"/>
              <a:cs typeface="Arial"/>
              <a:sym typeface="Arial"/>
            </a:endParaRPr>
          </a:p>
        </p:txBody>
      </p:sp>
      <p:sp>
        <p:nvSpPr>
          <p:cNvPr id="271" name="Shape 271"/>
          <p:cNvSpPr txBox="1">
            <a:spLocks noGrp="1"/>
          </p:cNvSpPr>
          <p:nvPr>
            <p:ph type="title"/>
          </p:nvPr>
        </p:nvSpPr>
        <p:spPr>
          <a:xfrm>
            <a:off x="529388" y="162403"/>
            <a:ext cx="8534400" cy="857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1"/>
              </a:buClr>
              <a:buSzPts val="3600"/>
              <a:buFont typeface="Arial"/>
              <a:buNone/>
            </a:pPr>
            <a:r>
              <a:rPr lang="en"/>
              <a:t>Suggested Cash Only (Reputation?)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854950" y="1488275"/>
            <a:ext cx="6964800" cy="29262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600"/>
              </a:spcBef>
              <a:spcAft>
                <a:spcPts val="0"/>
              </a:spcAft>
              <a:buClr>
                <a:srgbClr val="000000"/>
              </a:buClr>
              <a:buSzPts val="1800"/>
              <a:buFont typeface="Calibri"/>
              <a:buChar char="-"/>
            </a:pPr>
            <a:r>
              <a:rPr lang="en" sz="1800" i="0" u="none" strike="noStrike" cap="none">
                <a:solidFill>
                  <a:srgbClr val="000000"/>
                </a:solidFill>
              </a:rPr>
              <a:t>Let family/friends use company PC</a:t>
            </a:r>
            <a:endParaRPr sz="1800" i="0" u="none" strike="noStrike" cap="none">
              <a:solidFill>
                <a:srgbClr val="000000"/>
              </a:solidFill>
            </a:endParaRPr>
          </a:p>
          <a:p>
            <a:pPr marL="457200" marR="0" lvl="0" indent="-342900" algn="l" rtl="0">
              <a:lnSpc>
                <a:spcPct val="100000"/>
              </a:lnSpc>
              <a:spcBef>
                <a:spcPts val="0"/>
              </a:spcBef>
              <a:spcAft>
                <a:spcPts val="0"/>
              </a:spcAft>
              <a:buClr>
                <a:srgbClr val="000000"/>
              </a:buClr>
              <a:buSzPts val="1800"/>
              <a:buFont typeface="Calibri"/>
              <a:buChar char="-"/>
            </a:pPr>
            <a:r>
              <a:rPr lang="en" sz="1800" i="0" u="none" strike="noStrike" cap="none">
                <a:solidFill>
                  <a:srgbClr val="000000"/>
                </a:solidFill>
              </a:rPr>
              <a:t>Connect your own devices to work PC</a:t>
            </a:r>
            <a:endParaRPr sz="1800" i="0" u="none" strike="noStrike" cap="none">
              <a:solidFill>
                <a:srgbClr val="000000"/>
              </a:solidFill>
            </a:endParaRPr>
          </a:p>
          <a:p>
            <a:pPr marL="457200" marR="0" lvl="0" indent="-342900" algn="l" rtl="0">
              <a:lnSpc>
                <a:spcPct val="100000"/>
              </a:lnSpc>
              <a:spcBef>
                <a:spcPts val="0"/>
              </a:spcBef>
              <a:spcAft>
                <a:spcPts val="0"/>
              </a:spcAft>
              <a:buClr>
                <a:srgbClr val="000000"/>
              </a:buClr>
              <a:buSzPts val="1800"/>
              <a:buFont typeface="Calibri"/>
              <a:buChar char="-"/>
            </a:pPr>
            <a:r>
              <a:rPr lang="en" sz="1800" i="0" u="none" strike="noStrike" cap="none">
                <a:solidFill>
                  <a:srgbClr val="000000"/>
                </a:solidFill>
              </a:rPr>
              <a:t>Downloading non-work related content</a:t>
            </a:r>
            <a:endParaRPr sz="1800" i="0" u="none" strike="noStrike" cap="none">
              <a:solidFill>
                <a:srgbClr val="000000"/>
              </a:solidFill>
            </a:endParaRPr>
          </a:p>
          <a:p>
            <a:pPr marL="457200" marR="0" lvl="0" indent="-342900" algn="l" rtl="0">
              <a:lnSpc>
                <a:spcPct val="100000"/>
              </a:lnSpc>
              <a:spcBef>
                <a:spcPts val="0"/>
              </a:spcBef>
              <a:spcAft>
                <a:spcPts val="0"/>
              </a:spcAft>
              <a:buClr>
                <a:srgbClr val="000000"/>
              </a:buClr>
              <a:buSzPts val="1800"/>
              <a:buFont typeface="Calibri"/>
              <a:buChar char="-"/>
            </a:pPr>
            <a:r>
              <a:rPr lang="en" sz="1800" i="0" u="none" strike="noStrike" cap="none">
                <a:solidFill>
                  <a:srgbClr val="000000"/>
                </a:solidFill>
              </a:rPr>
              <a:t>Connect personal device to company network</a:t>
            </a:r>
            <a:endParaRPr sz="1800">
              <a:solidFill>
                <a:srgbClr val="000000"/>
              </a:solidFill>
            </a:endParaRPr>
          </a:p>
          <a:p>
            <a:pPr marL="457200" marR="0" lvl="0" indent="-342900" algn="l" rtl="0">
              <a:lnSpc>
                <a:spcPct val="100000"/>
              </a:lnSpc>
              <a:spcBef>
                <a:spcPts val="0"/>
              </a:spcBef>
              <a:spcAft>
                <a:spcPts val="0"/>
              </a:spcAft>
              <a:buClr>
                <a:srgbClr val="000000"/>
              </a:buClr>
              <a:buSzPts val="1800"/>
              <a:buFont typeface="Calibri"/>
              <a:buChar char="-"/>
            </a:pPr>
            <a:r>
              <a:rPr lang="en" sz="1800" i="0" u="none" strike="noStrike" cap="none">
                <a:solidFill>
                  <a:srgbClr val="000000"/>
                </a:solidFill>
              </a:rPr>
              <a:t>Stop answering those “20 questions about you” polls on social media!</a:t>
            </a:r>
            <a:endParaRPr sz="1800" i="0" u="none" strike="noStrike" cap="none">
              <a:solidFill>
                <a:srgbClr val="000000"/>
              </a:solidFill>
            </a:endParaRPr>
          </a:p>
        </p:txBody>
      </p:sp>
      <p:sp>
        <p:nvSpPr>
          <p:cNvPr id="277" name="Shape 277"/>
          <p:cNvSpPr txBox="1">
            <a:spLocks noGrp="1"/>
          </p:cNvSpPr>
          <p:nvPr>
            <p:ph type="title"/>
          </p:nvPr>
        </p:nvSpPr>
        <p:spPr>
          <a:xfrm>
            <a:off x="819150" y="643800"/>
            <a:ext cx="7505700" cy="95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1"/>
              </a:buClr>
              <a:buSzPts val="3600"/>
              <a:buFont typeface="Arial"/>
              <a:buNone/>
            </a:pPr>
            <a:r>
              <a:rPr lang="en"/>
              <a:t>Things To Always Avoid</a:t>
            </a:r>
            <a:endParaRPr sz="3600" b="1" i="0" u="none" strike="noStrike" cap="none">
              <a:solidFill>
                <a:schemeClr val="accen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819150" y="1664850"/>
            <a:ext cx="6609600" cy="28755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600"/>
              </a:spcBef>
              <a:spcAft>
                <a:spcPts val="0"/>
              </a:spcAft>
              <a:buClr>
                <a:srgbClr val="000000"/>
              </a:buClr>
              <a:buSzPts val="1800"/>
              <a:buFont typeface="Calibri"/>
              <a:buChar char="-"/>
            </a:pPr>
            <a:r>
              <a:rPr lang="en" sz="1800" i="0" u="none" strike="noStrike" cap="none">
                <a:solidFill>
                  <a:srgbClr val="000000"/>
                </a:solidFill>
              </a:rPr>
              <a:t>Lock PC when you walk away</a:t>
            </a:r>
            <a:endParaRPr sz="1800" i="0" u="none" strike="noStrike" cap="none">
              <a:solidFill>
                <a:srgbClr val="000000"/>
              </a:solidFill>
            </a:endParaRPr>
          </a:p>
          <a:p>
            <a:pPr marL="457200" marR="0" lvl="0" indent="-342900" algn="l" rtl="0">
              <a:lnSpc>
                <a:spcPct val="100000"/>
              </a:lnSpc>
              <a:spcBef>
                <a:spcPts val="0"/>
              </a:spcBef>
              <a:spcAft>
                <a:spcPts val="0"/>
              </a:spcAft>
              <a:buClr>
                <a:srgbClr val="000000"/>
              </a:buClr>
              <a:buSzPts val="1800"/>
              <a:buFont typeface="Calibri"/>
              <a:buChar char="-"/>
            </a:pPr>
            <a:r>
              <a:rPr lang="en" sz="1800" i="0" u="none" strike="noStrike" cap="none">
                <a:solidFill>
                  <a:srgbClr val="000000"/>
                </a:solidFill>
              </a:rPr>
              <a:t>Lock file cabinets/desks/doors</a:t>
            </a:r>
            <a:endParaRPr sz="1800" i="0" u="none" strike="noStrike" cap="none">
              <a:solidFill>
                <a:srgbClr val="000000"/>
              </a:solidFill>
            </a:endParaRPr>
          </a:p>
          <a:p>
            <a:pPr marL="457200" marR="0" lvl="0" indent="-342900" algn="l" rtl="0">
              <a:lnSpc>
                <a:spcPct val="100000"/>
              </a:lnSpc>
              <a:spcBef>
                <a:spcPts val="0"/>
              </a:spcBef>
              <a:spcAft>
                <a:spcPts val="0"/>
              </a:spcAft>
              <a:buClr>
                <a:srgbClr val="000000"/>
              </a:buClr>
              <a:buSzPts val="1800"/>
              <a:buFont typeface="Calibri"/>
              <a:buChar char="-"/>
            </a:pPr>
            <a:r>
              <a:rPr lang="en" sz="1800" i="0" u="none" strike="noStrike" cap="none">
                <a:solidFill>
                  <a:srgbClr val="000000"/>
                </a:solidFill>
              </a:rPr>
              <a:t>Use secure passwords you can remember (phrases, etc)</a:t>
            </a:r>
            <a:endParaRPr sz="1800" i="0" u="none" strike="noStrike" cap="none">
              <a:solidFill>
                <a:srgbClr val="000000"/>
              </a:solidFill>
            </a:endParaRPr>
          </a:p>
          <a:p>
            <a:pPr marL="457200" marR="0" lvl="0" indent="-342900" algn="l" rtl="0">
              <a:lnSpc>
                <a:spcPct val="100000"/>
              </a:lnSpc>
              <a:spcBef>
                <a:spcPts val="0"/>
              </a:spcBef>
              <a:spcAft>
                <a:spcPts val="0"/>
              </a:spcAft>
              <a:buClr>
                <a:srgbClr val="000000"/>
              </a:buClr>
              <a:buSzPts val="1800"/>
              <a:buFont typeface="Calibri"/>
              <a:buChar char="-"/>
            </a:pPr>
            <a:r>
              <a:rPr lang="en" sz="1800" i="0" u="none" strike="noStrike" cap="none">
                <a:solidFill>
                  <a:srgbClr val="000000"/>
                </a:solidFill>
              </a:rPr>
              <a:t>Use https when possible</a:t>
            </a:r>
            <a:endParaRPr sz="1800" i="0" u="none" strike="noStrike" cap="none">
              <a:solidFill>
                <a:srgbClr val="000000"/>
              </a:solidFill>
            </a:endParaRPr>
          </a:p>
          <a:p>
            <a:pPr marL="457200" marR="0" lvl="0" indent="-342900" algn="l" rtl="0">
              <a:lnSpc>
                <a:spcPct val="100000"/>
              </a:lnSpc>
              <a:spcBef>
                <a:spcPts val="0"/>
              </a:spcBef>
              <a:spcAft>
                <a:spcPts val="0"/>
              </a:spcAft>
              <a:buClr>
                <a:srgbClr val="000000"/>
              </a:buClr>
              <a:buSzPts val="1800"/>
              <a:buFont typeface="Calibri"/>
              <a:buChar char="-"/>
            </a:pPr>
            <a:r>
              <a:rPr lang="en" sz="1800" i="0" u="none" strike="noStrike" cap="none">
                <a:solidFill>
                  <a:srgbClr val="000000"/>
                </a:solidFill>
              </a:rPr>
              <a:t>NEVER give anyone your password</a:t>
            </a:r>
            <a:endParaRPr sz="1800" i="0" u="none" strike="noStrike" cap="none">
              <a:solidFill>
                <a:srgbClr val="000000"/>
              </a:solidFill>
            </a:endParaRPr>
          </a:p>
          <a:p>
            <a:pPr marL="457200" marR="0" lvl="0" indent="-342900" algn="l" rtl="0">
              <a:lnSpc>
                <a:spcPct val="100000"/>
              </a:lnSpc>
              <a:spcBef>
                <a:spcPts val="0"/>
              </a:spcBef>
              <a:spcAft>
                <a:spcPts val="0"/>
              </a:spcAft>
              <a:buClr>
                <a:srgbClr val="000000"/>
              </a:buClr>
              <a:buSzPts val="1800"/>
              <a:buFont typeface="Calibri"/>
              <a:buChar char="-"/>
            </a:pPr>
            <a:r>
              <a:rPr lang="en" sz="1800" i="0" u="none" strike="noStrike" cap="none">
                <a:solidFill>
                  <a:srgbClr val="000000"/>
                </a:solidFill>
              </a:rPr>
              <a:t>IT will never email you asking for password</a:t>
            </a:r>
            <a:endParaRPr sz="1800" i="0" u="none" strike="noStrike" cap="none">
              <a:solidFill>
                <a:srgbClr val="000000"/>
              </a:solidFill>
            </a:endParaRPr>
          </a:p>
          <a:p>
            <a:pPr marL="457200" marR="0" lvl="0" indent="-342900" algn="l" rtl="0">
              <a:lnSpc>
                <a:spcPct val="100000"/>
              </a:lnSpc>
              <a:spcBef>
                <a:spcPts val="0"/>
              </a:spcBef>
              <a:spcAft>
                <a:spcPts val="0"/>
              </a:spcAft>
              <a:buClr>
                <a:srgbClr val="000000"/>
              </a:buClr>
              <a:buSzPts val="1800"/>
              <a:buFont typeface="Arial"/>
              <a:buChar char="-"/>
            </a:pPr>
            <a:r>
              <a:rPr lang="en" sz="1800">
                <a:solidFill>
                  <a:srgbClr val="000000"/>
                </a:solidFill>
              </a:rPr>
              <a:t>Keep antivirus software up to date</a:t>
            </a:r>
            <a:endParaRPr sz="1800">
              <a:solidFill>
                <a:srgbClr val="000000"/>
              </a:solidFill>
            </a:endParaRPr>
          </a:p>
        </p:txBody>
      </p:sp>
      <p:sp>
        <p:nvSpPr>
          <p:cNvPr id="283" name="Shape 283"/>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1"/>
              </a:buClr>
              <a:buSzPts val="3600"/>
              <a:buFont typeface="Arial"/>
              <a:buNone/>
            </a:pPr>
            <a:r>
              <a:rPr lang="en"/>
              <a:t>Things To Do</a:t>
            </a:r>
            <a:endParaRPr sz="3600" b="1" i="0" u="none" strike="noStrike" cap="none">
              <a:solidFill>
                <a:schemeClr val="accen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Don’t Just Open it!</a:t>
            </a:r>
            <a:endParaRPr/>
          </a:p>
        </p:txBody>
      </p:sp>
      <p:sp>
        <p:nvSpPr>
          <p:cNvPr id="289" name="Shape 28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90" name="Shape 290" descr="Clicky raps about the dangers of viruses and how they can make your computer sick. Learn how to protect your computer from getting a virus." title="NetSmartzKids - UYN: Don't Open That File">
            <a:hlinkClick r:id="rId3"/>
          </p:cNvPr>
          <p:cNvPicPr preferRelativeResize="0"/>
          <p:nvPr/>
        </p:nvPicPr>
        <p:blipFill>
          <a:blip r:embed="rId4">
            <a:alphaModFix/>
          </a:blip>
          <a:stretch>
            <a:fillRect/>
          </a:stretch>
        </p:blipFill>
        <p:spPr>
          <a:xfrm>
            <a:off x="2204550" y="1602000"/>
            <a:ext cx="4572000" cy="3429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Elementary Lesson</a:t>
            </a:r>
            <a:endParaRPr/>
          </a:p>
        </p:txBody>
      </p:sp>
      <p:sp>
        <p:nvSpPr>
          <p:cNvPr id="296" name="Shape 29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Yes, Your Phone Can Also be Hacked</a:t>
            </a:r>
            <a:endParaRPr/>
          </a:p>
        </p:txBody>
      </p:sp>
      <p:sp>
        <p:nvSpPr>
          <p:cNvPr id="302" name="Shape 30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303" name="Shape 303" descr="If you think your smartphone is your private zone, you may be very wrong. So far, there is no such device that can’t be hacked. We figured out the ways your phone can be hacked, how to recognize hackers, and how to protect your phone from stealing your own data.&#10;&#10;&#10;Subscribe to Bright Side : https://goo.gl/rQTJZz&#10;&#10;----------------------------------------------------------------------------------------&#10;Our Social Media:&#10;&#10;Facebook: https://www.facebook.com/brightside/&#10;&#10;Instagram: https://www.instagram.com/brightgram/&#10;&#10;SMART Youtube: https://goo.gl/JTfP6L&#10;&#10;5-Minute Crafts Youtube: https://www.goo.gl/8JVmuC&#10;&#10;----------------------------------------------------------------------------------------&#10;For more videos and articles visit:&#10;http://www.brightside.me/" title="15 Clear Signs Your Phone Was Hacked">
            <a:hlinkClick r:id="rId3"/>
          </p:cNvPr>
          <p:cNvPicPr preferRelativeResize="0"/>
          <p:nvPr/>
        </p:nvPicPr>
        <p:blipFill>
          <a:blip r:embed="rId4">
            <a:alphaModFix/>
          </a:blip>
          <a:stretch>
            <a:fillRect/>
          </a:stretch>
        </p:blipFill>
        <p:spPr>
          <a:xfrm>
            <a:off x="2286000" y="1500225"/>
            <a:ext cx="4572000" cy="342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Cyberbullying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Discussion</a:t>
            </a:r>
            <a:endParaRPr/>
          </a:p>
        </p:txBody>
      </p:sp>
      <p:sp>
        <p:nvSpPr>
          <p:cNvPr id="146" name="Shape 14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Is bullying as prevalent as the media would have us think or is just a case of kids being mean? What’s the difference?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819150" y="327450"/>
            <a:ext cx="7505700" cy="95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a:t>Cyber</a:t>
            </a:r>
            <a:r>
              <a:rPr lang="en" sz="3600" b="1" i="0" u="none" strike="noStrike" cap="none">
                <a:solidFill>
                  <a:schemeClr val="accent1"/>
                </a:solidFill>
                <a:latin typeface="Arial"/>
                <a:ea typeface="Arial"/>
                <a:cs typeface="Arial"/>
                <a:sym typeface="Arial"/>
              </a:rPr>
              <a:t> </a:t>
            </a:r>
            <a:r>
              <a:rPr lang="en"/>
              <a:t>Bullying</a:t>
            </a:r>
            <a:endParaRPr/>
          </a:p>
        </p:txBody>
      </p:sp>
      <p:pic>
        <p:nvPicPr>
          <p:cNvPr id="152" name="Shape 152"/>
          <p:cNvPicPr preferRelativeResize="0"/>
          <p:nvPr/>
        </p:nvPicPr>
        <p:blipFill rotWithShape="1">
          <a:blip r:embed="rId3">
            <a:alphaModFix/>
          </a:blip>
          <a:srcRect/>
          <a:stretch/>
        </p:blipFill>
        <p:spPr>
          <a:xfrm>
            <a:off x="1222053" y="1282046"/>
            <a:ext cx="5263588" cy="2995579"/>
          </a:xfrm>
          <a:prstGeom prst="rect">
            <a:avLst/>
          </a:prstGeom>
          <a:noFill/>
          <a:ln>
            <a:noFill/>
          </a:ln>
        </p:spPr>
      </p:pic>
      <p:sp>
        <p:nvSpPr>
          <p:cNvPr id="153" name="Shape 153"/>
          <p:cNvSpPr txBox="1"/>
          <p:nvPr/>
        </p:nvSpPr>
        <p:spPr>
          <a:xfrm>
            <a:off x="5940450" y="4615550"/>
            <a:ext cx="29910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100" b="0" i="0" u="none" strike="noStrike" cap="none" dirty="0">
                <a:latin typeface="Arial"/>
                <a:ea typeface="Arial"/>
                <a:cs typeface="Arial"/>
                <a:sym typeface="Arial"/>
              </a:rPr>
              <a:t>https://nces.ed.gov/pubs2017/2017015.pdf</a:t>
            </a:r>
            <a:endParaRPr sz="1100" dirty="0"/>
          </a:p>
        </p:txBody>
      </p:sp>
      <p:sp>
        <p:nvSpPr>
          <p:cNvPr id="154" name="Shape 154"/>
          <p:cNvSpPr txBox="1"/>
          <p:nvPr/>
        </p:nvSpPr>
        <p:spPr>
          <a:xfrm>
            <a:off x="6721311" y="2102177"/>
            <a:ext cx="2102100" cy="95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i="0" u="none" strike="noStrike" cap="none">
                <a:latin typeface="Calibri"/>
                <a:ea typeface="Calibri"/>
                <a:cs typeface="Calibri"/>
                <a:sym typeface="Calibri"/>
              </a:rPr>
              <a:t>Estimated 21% of students between the ages of 12-18 experience bullying</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819150" y="404175"/>
            <a:ext cx="7505700" cy="95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1"/>
              </a:buClr>
              <a:buSzPts val="3600"/>
              <a:buFont typeface="Arial"/>
              <a:buNone/>
            </a:pPr>
            <a:r>
              <a:rPr lang="en"/>
              <a:t>Cyber Bullying</a:t>
            </a:r>
            <a:endParaRPr/>
          </a:p>
        </p:txBody>
      </p:sp>
      <p:sp>
        <p:nvSpPr>
          <p:cNvPr id="160" name="Shape 160"/>
          <p:cNvSpPr txBox="1"/>
          <p:nvPr/>
        </p:nvSpPr>
        <p:spPr>
          <a:xfrm>
            <a:off x="4688325" y="4615900"/>
            <a:ext cx="4267200" cy="307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300" dirty="0">
                <a:solidFill>
                  <a:schemeClr val="dk2"/>
                </a:solidFill>
                <a:latin typeface="Calibri"/>
                <a:ea typeface="Calibri"/>
                <a:cs typeface="Calibri"/>
                <a:sym typeface="Calibri"/>
              </a:rPr>
              <a:t>https://www.cdc.gov/healthyyouth/data/yrbs/index.htm</a:t>
            </a:r>
            <a:endParaRPr sz="1400" b="0" i="0" u="none" strike="noStrike" cap="none" dirty="0">
              <a:solidFill>
                <a:srgbClr val="F8BF47"/>
              </a:solidFill>
              <a:latin typeface="Arial"/>
              <a:ea typeface="Arial"/>
              <a:cs typeface="Arial"/>
              <a:sym typeface="Arial"/>
            </a:endParaRPr>
          </a:p>
        </p:txBody>
      </p:sp>
      <p:sp>
        <p:nvSpPr>
          <p:cNvPr id="161" name="Shape 161"/>
          <p:cNvSpPr txBox="1"/>
          <p:nvPr/>
        </p:nvSpPr>
        <p:spPr>
          <a:xfrm>
            <a:off x="5735250" y="1472713"/>
            <a:ext cx="3129300" cy="21981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en" sz="1300">
                <a:solidFill>
                  <a:schemeClr val="dk2"/>
                </a:solidFill>
                <a:latin typeface="Calibri"/>
                <a:ea typeface="Calibri"/>
                <a:cs typeface="Calibri"/>
                <a:sym typeface="Calibri"/>
              </a:rPr>
              <a:t>“YRBSS tracks 6 health risk behaviors that contribute to the leading causes of death and disability among youth and adults”</a:t>
            </a:r>
            <a:endParaRPr sz="130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rgbClr val="000000"/>
              </a:buClr>
              <a:buSzPts val="1100"/>
              <a:buFont typeface="Arial"/>
              <a:buNone/>
            </a:pPr>
            <a:r>
              <a:rPr lang="en" sz="1300">
                <a:solidFill>
                  <a:schemeClr val="dk2"/>
                </a:solidFill>
                <a:latin typeface="Calibri"/>
                <a:ea typeface="Calibri"/>
                <a:cs typeface="Calibri"/>
                <a:sym typeface="Calibri"/>
              </a:rPr>
              <a:t>“YRBSS includes a national school-based survey conducted by the CDC and local education and health agencies”</a:t>
            </a:r>
            <a:endParaRPr/>
          </a:p>
        </p:txBody>
      </p:sp>
      <p:pic>
        <p:nvPicPr>
          <p:cNvPr id="162" name="Shape 162"/>
          <p:cNvPicPr preferRelativeResize="0"/>
          <p:nvPr/>
        </p:nvPicPr>
        <p:blipFill>
          <a:blip r:embed="rId3">
            <a:alphaModFix/>
          </a:blip>
          <a:stretch>
            <a:fillRect/>
          </a:stretch>
        </p:blipFill>
        <p:spPr>
          <a:xfrm>
            <a:off x="527925" y="1272125"/>
            <a:ext cx="5207325" cy="26904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1"/>
              </a:buClr>
              <a:buSzPts val="3600"/>
              <a:buFont typeface="Arial"/>
              <a:buNone/>
            </a:pPr>
            <a:r>
              <a:rPr lang="en"/>
              <a:t>Cyber Bullying</a:t>
            </a:r>
            <a:endParaRPr/>
          </a:p>
        </p:txBody>
      </p:sp>
      <p:pic>
        <p:nvPicPr>
          <p:cNvPr id="168" name="Shape 168"/>
          <p:cNvPicPr preferRelativeResize="0"/>
          <p:nvPr/>
        </p:nvPicPr>
        <p:blipFill rotWithShape="1">
          <a:blip r:embed="rId3">
            <a:alphaModFix/>
          </a:blip>
          <a:srcRect/>
          <a:stretch/>
        </p:blipFill>
        <p:spPr>
          <a:xfrm>
            <a:off x="854948" y="1675633"/>
            <a:ext cx="7962028" cy="411411"/>
          </a:xfrm>
          <a:prstGeom prst="rect">
            <a:avLst/>
          </a:prstGeom>
          <a:noFill/>
          <a:ln>
            <a:noFill/>
          </a:ln>
        </p:spPr>
      </p:pic>
      <p:pic>
        <p:nvPicPr>
          <p:cNvPr id="169" name="Shape 169"/>
          <p:cNvPicPr preferRelativeResize="0"/>
          <p:nvPr/>
        </p:nvPicPr>
        <p:blipFill>
          <a:blip r:embed="rId4">
            <a:alphaModFix/>
          </a:blip>
          <a:stretch>
            <a:fillRect/>
          </a:stretch>
        </p:blipFill>
        <p:spPr>
          <a:xfrm>
            <a:off x="854950" y="2085900"/>
            <a:ext cx="7962024" cy="10901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1"/>
              </a:buClr>
              <a:buSzPts val="3600"/>
              <a:buFont typeface="Arial"/>
              <a:buNone/>
            </a:pPr>
            <a:r>
              <a:rPr lang="en"/>
              <a:t>Cyber Bullying</a:t>
            </a:r>
            <a:endParaRPr/>
          </a:p>
        </p:txBody>
      </p:sp>
      <p:sp>
        <p:nvSpPr>
          <p:cNvPr id="181" name="Shape 181"/>
          <p:cNvSpPr txBox="1"/>
          <p:nvPr/>
        </p:nvSpPr>
        <p:spPr>
          <a:xfrm>
            <a:off x="964824" y="1413553"/>
            <a:ext cx="7010400" cy="369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3600"/>
              <a:buFont typeface="Arial"/>
              <a:buNone/>
            </a:pPr>
            <a:endParaRPr sz="3000">
              <a:solidFill>
                <a:schemeClr val="lt1"/>
              </a:solidFill>
              <a:latin typeface="Nunito"/>
              <a:ea typeface="Nunito"/>
              <a:cs typeface="Nunito"/>
              <a:sym typeface="Nunito"/>
            </a:endParaRPr>
          </a:p>
        </p:txBody>
      </p:sp>
      <p:sp>
        <p:nvSpPr>
          <p:cNvPr id="182" name="Shape 182"/>
          <p:cNvSpPr txBox="1">
            <a:spLocks noGrp="1"/>
          </p:cNvSpPr>
          <p:nvPr>
            <p:ph type="body" idx="1"/>
          </p:nvPr>
        </p:nvSpPr>
        <p:spPr>
          <a:xfrm>
            <a:off x="964825" y="1871200"/>
            <a:ext cx="7505700" cy="24480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400"/>
              <a:t>The difference today: cyberspace and social media</a:t>
            </a:r>
            <a:endParaRPr sz="1400"/>
          </a:p>
          <a:p>
            <a:pPr marL="0" marR="0" lvl="0" indent="0" algn="l" rtl="0">
              <a:lnSpc>
                <a:spcPct val="115000"/>
              </a:lnSpc>
              <a:spcBef>
                <a:spcPts val="1600"/>
              </a:spcBef>
              <a:spcAft>
                <a:spcPts val="0"/>
              </a:spcAft>
              <a:buNone/>
            </a:pPr>
            <a:r>
              <a:rPr lang="en" sz="1400"/>
              <a:t>According to StopBullying.gov</a:t>
            </a:r>
            <a:endParaRPr sz="1400"/>
          </a:p>
          <a:p>
            <a:pPr marL="457200" marR="0" lvl="0" indent="-317500" algn="l" rtl="0">
              <a:lnSpc>
                <a:spcPct val="115000"/>
              </a:lnSpc>
              <a:spcBef>
                <a:spcPts val="1600"/>
              </a:spcBef>
              <a:spcAft>
                <a:spcPts val="0"/>
              </a:spcAft>
              <a:buSzPts val="1400"/>
              <a:buChar char="●"/>
            </a:pPr>
            <a:r>
              <a:rPr lang="en" sz="1400"/>
              <a:t>Persistent</a:t>
            </a:r>
            <a:endParaRPr sz="1400"/>
          </a:p>
          <a:p>
            <a:pPr marL="457200" marR="0" lvl="0" indent="-317500" algn="l" rtl="0">
              <a:lnSpc>
                <a:spcPct val="115000"/>
              </a:lnSpc>
              <a:spcBef>
                <a:spcPts val="0"/>
              </a:spcBef>
              <a:spcAft>
                <a:spcPts val="0"/>
              </a:spcAft>
              <a:buSzPts val="1400"/>
              <a:buChar char="●"/>
            </a:pPr>
            <a:r>
              <a:rPr lang="en" sz="1400"/>
              <a:t>Permanent</a:t>
            </a:r>
            <a:endParaRPr sz="1400"/>
          </a:p>
          <a:p>
            <a:pPr marL="457200" marR="0" lvl="0" indent="-317500" algn="l" rtl="0">
              <a:lnSpc>
                <a:spcPct val="115000"/>
              </a:lnSpc>
              <a:spcBef>
                <a:spcPts val="0"/>
              </a:spcBef>
              <a:spcAft>
                <a:spcPts val="0"/>
              </a:spcAft>
              <a:buSzPts val="1400"/>
              <a:buChar char="●"/>
            </a:pPr>
            <a:r>
              <a:rPr lang="en" sz="1400"/>
              <a:t>Hard to Notice</a:t>
            </a:r>
            <a:endParaRPr sz="1400" b="1">
              <a:solidFill>
                <a:srgbClr val="F8BF4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1"/>
              </a:buClr>
              <a:buSzPts val="3600"/>
              <a:buFont typeface="Arial"/>
              <a:buNone/>
            </a:pPr>
            <a:r>
              <a:rPr lang="en" dirty="0"/>
              <a:t>Cyber Bullying: Symptoms</a:t>
            </a:r>
            <a:endParaRPr dirty="0"/>
          </a:p>
        </p:txBody>
      </p:sp>
      <p:sp>
        <p:nvSpPr>
          <p:cNvPr id="188" name="Shape 18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dirty="0"/>
              <a:t>Increase/decrease in technology use</a:t>
            </a:r>
            <a:endParaRPr sz="1400" dirty="0"/>
          </a:p>
          <a:p>
            <a:pPr marL="0" lvl="0" indent="0" rtl="0">
              <a:spcBef>
                <a:spcPts val="1600"/>
              </a:spcBef>
              <a:spcAft>
                <a:spcPts val="0"/>
              </a:spcAft>
              <a:buNone/>
            </a:pPr>
            <a:r>
              <a:rPr lang="en" sz="1400" dirty="0"/>
              <a:t>Emotional response to events on their device</a:t>
            </a:r>
            <a:endParaRPr sz="1400" dirty="0"/>
          </a:p>
          <a:p>
            <a:pPr marL="0" lvl="0" indent="0" rtl="0">
              <a:spcBef>
                <a:spcPts val="1600"/>
              </a:spcBef>
              <a:spcAft>
                <a:spcPts val="0"/>
              </a:spcAft>
              <a:buNone/>
            </a:pPr>
            <a:r>
              <a:rPr lang="en" sz="1400" dirty="0"/>
              <a:t>Student hides device when other enter area and is reluctant to talk about their current activity on their device</a:t>
            </a:r>
            <a:endParaRPr sz="1400" dirty="0"/>
          </a:p>
          <a:p>
            <a:pPr marL="0" lvl="0" indent="0" rtl="0">
              <a:spcBef>
                <a:spcPts val="1600"/>
              </a:spcBef>
              <a:spcAft>
                <a:spcPts val="0"/>
              </a:spcAft>
              <a:buNone/>
            </a:pPr>
            <a:r>
              <a:rPr lang="en" sz="1400" dirty="0"/>
              <a:t>New social media accounts created and old ones are </a:t>
            </a:r>
            <a:r>
              <a:rPr lang="en" sz="1400" dirty="0" smtClean="0"/>
              <a:t>decommissioned [Finsta]</a:t>
            </a:r>
            <a:endParaRPr sz="1400" dirty="0"/>
          </a:p>
          <a:p>
            <a:pPr marL="0" lvl="0" indent="0" rtl="0">
              <a:spcBef>
                <a:spcPts val="1600"/>
              </a:spcBef>
              <a:spcAft>
                <a:spcPts val="1600"/>
              </a:spcAft>
              <a:buNone/>
            </a:pPr>
            <a:r>
              <a:rPr lang="en" sz="1400" dirty="0"/>
              <a:t>Student begins avoiding social situations...even ones they enjoyed in the past.</a:t>
            </a:r>
            <a:endParaRPr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025" y="170848"/>
            <a:ext cx="3451058" cy="1725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583</Words>
  <Application>Microsoft Office PowerPoint</Application>
  <PresentationFormat>On-screen Show (16:9)</PresentationFormat>
  <Paragraphs>98</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Nunito</vt:lpstr>
      <vt:lpstr>Calibri</vt:lpstr>
      <vt:lpstr>Shift</vt:lpstr>
      <vt:lpstr>Cyberbullying and CyberSafety</vt:lpstr>
      <vt:lpstr>Lesson Objectives</vt:lpstr>
      <vt:lpstr>Cyberbullying</vt:lpstr>
      <vt:lpstr>Discussion</vt:lpstr>
      <vt:lpstr>Cyber Bullying</vt:lpstr>
      <vt:lpstr>Cyber Bullying</vt:lpstr>
      <vt:lpstr>Cyber Bullying</vt:lpstr>
      <vt:lpstr>Cyber Bullying</vt:lpstr>
      <vt:lpstr>Cyber Bullying: Symptoms</vt:lpstr>
      <vt:lpstr>Cyber Bullying: What to do</vt:lpstr>
      <vt:lpstr>CyberBullying Scenario</vt:lpstr>
      <vt:lpstr>Terrible tEXt Worksheet</vt:lpstr>
      <vt:lpstr>Broken Friendship</vt:lpstr>
      <vt:lpstr>Broken Friendship Worksheet</vt:lpstr>
      <vt:lpstr>Cyber Bullying Resources</vt:lpstr>
      <vt:lpstr>Cyber Bullying Resources</vt:lpstr>
      <vt:lpstr>Cyber Bullying Resources</vt:lpstr>
      <vt:lpstr>CyberSecurity</vt:lpstr>
      <vt:lpstr>Cyber Security: Technology and People</vt:lpstr>
      <vt:lpstr>Cyber Security: A Culture Change</vt:lpstr>
      <vt:lpstr>Why Cyber Security is Important</vt:lpstr>
      <vt:lpstr>Suggested Cash Only (Reputation?)</vt:lpstr>
      <vt:lpstr>Things To Always Avoid</vt:lpstr>
      <vt:lpstr>Things To Do</vt:lpstr>
      <vt:lpstr>Don’t Just Open it!</vt:lpstr>
      <vt:lpstr>Elementary Lesson</vt:lpstr>
      <vt:lpstr>Yes, Your Phone Can Also be Hacked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Cyberbullying and CyberSafety</dc:title>
  <dc:creator>nscc</dc:creator>
  <cp:lastModifiedBy>NSCC</cp:lastModifiedBy>
  <cp:revision>3</cp:revision>
  <dcterms:modified xsi:type="dcterms:W3CDTF">2019-06-12T00:21:50Z</dcterms:modified>
</cp:coreProperties>
</file>