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Nunito" panose="020B0604020202020204" charset="0"/>
      <p:regular r:id="rId19"/>
      <p:bold r:id="rId20"/>
      <p:italic r:id="rId21"/>
      <p:boldItalic r:id="rId22"/>
    </p:embeddedFont>
    <p:embeddedFont>
      <p:font typeface="Calibri" panose="020F0502020204030204"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9" d="100"/>
          <a:sy n="99" d="100"/>
        </p:scale>
        <p:origin x="-240"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3239428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Availability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Integrity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Confidentiality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Availability</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integrity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Shape 10"/>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4" name="Shape 14"/>
          <p:cNvGrpSpPr/>
          <p:nvPr/>
        </p:nvGrpSpPr>
        <p:grpSpPr>
          <a:xfrm>
            <a:off x="255200" y="592"/>
            <a:ext cx="2250363" cy="1044300"/>
            <a:chOff x="255200" y="592"/>
            <a:chExt cx="2250363" cy="1044300"/>
          </a:xfrm>
        </p:grpSpPr>
        <p:sp>
          <p:nvSpPr>
            <p:cNvPr id="15" name="Shape 15"/>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8" name="Shape 18"/>
          <p:cNvGrpSpPr/>
          <p:nvPr/>
        </p:nvGrpSpPr>
        <p:grpSpPr>
          <a:xfrm>
            <a:off x="905395" y="592"/>
            <a:ext cx="2250363" cy="1044300"/>
            <a:chOff x="905395" y="592"/>
            <a:chExt cx="2250363" cy="1044300"/>
          </a:xfrm>
        </p:grpSpPr>
        <p:sp>
          <p:nvSpPr>
            <p:cNvPr id="19" name="Shape 19"/>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 name="Shape 22"/>
          <p:cNvGrpSpPr/>
          <p:nvPr/>
        </p:nvGrpSpPr>
        <p:grpSpPr>
          <a:xfrm>
            <a:off x="7057468" y="5088"/>
            <a:ext cx="1851282" cy="752108"/>
            <a:chOff x="6917201" y="0"/>
            <a:chExt cx="2227777" cy="863400"/>
          </a:xfrm>
        </p:grpSpPr>
        <p:sp>
          <p:nvSpPr>
            <p:cNvPr id="23" name="Shape 2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 name="Shape 26"/>
          <p:cNvGrpSpPr/>
          <p:nvPr/>
        </p:nvGrpSpPr>
        <p:grpSpPr>
          <a:xfrm>
            <a:off x="6553032" y="4217852"/>
            <a:ext cx="2389068" cy="925737"/>
            <a:chOff x="6917201" y="0"/>
            <a:chExt cx="2227777" cy="863400"/>
          </a:xfrm>
        </p:grpSpPr>
        <p:sp>
          <p:nvSpPr>
            <p:cNvPr id="27" name="Shape 27"/>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 name="Shape 30"/>
          <p:cNvGrpSpPr/>
          <p:nvPr/>
        </p:nvGrpSpPr>
        <p:grpSpPr>
          <a:xfrm>
            <a:off x="199149" y="4055652"/>
            <a:ext cx="2795414" cy="1083308"/>
            <a:chOff x="6917201" y="0"/>
            <a:chExt cx="2227777" cy="863400"/>
          </a:xfrm>
        </p:grpSpPr>
        <p:sp>
          <p:nvSpPr>
            <p:cNvPr id="31" name="Shape 31"/>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4" name="Shape 34"/>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Shape 35"/>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Shape 3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Shape 110"/>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1" name="Shape 111"/>
          <p:cNvGrpSpPr/>
          <p:nvPr/>
        </p:nvGrpSpPr>
        <p:grpSpPr>
          <a:xfrm>
            <a:off x="5959222" y="4119576"/>
            <a:ext cx="2520952" cy="1024165"/>
            <a:chOff x="6917201" y="0"/>
            <a:chExt cx="2227777" cy="863400"/>
          </a:xfrm>
        </p:grpSpPr>
        <p:sp>
          <p:nvSpPr>
            <p:cNvPr id="112" name="Shape 112"/>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Shape 115"/>
          <p:cNvGrpSpPr/>
          <p:nvPr/>
        </p:nvGrpSpPr>
        <p:grpSpPr>
          <a:xfrm>
            <a:off x="199149" y="2"/>
            <a:ext cx="2795414" cy="1083308"/>
            <a:chOff x="6917201" y="0"/>
            <a:chExt cx="2227777" cy="863400"/>
          </a:xfrm>
        </p:grpSpPr>
        <p:sp>
          <p:nvSpPr>
            <p:cNvPr id="116" name="Shape 116"/>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19" name="Shape 119"/>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Shape 120"/>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Shape 12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Shape 12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Shape 38"/>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9" name="Shape 39"/>
          <p:cNvGrpSpPr/>
          <p:nvPr/>
        </p:nvGrpSpPr>
        <p:grpSpPr>
          <a:xfrm>
            <a:off x="5594191" y="3961115"/>
            <a:ext cx="2910145" cy="1182340"/>
            <a:chOff x="6917201" y="0"/>
            <a:chExt cx="2227777" cy="863400"/>
          </a:xfrm>
        </p:grpSpPr>
        <p:sp>
          <p:nvSpPr>
            <p:cNvPr id="40" name="Shape 40"/>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3" name="Shape 43"/>
          <p:cNvGrpSpPr/>
          <p:nvPr/>
        </p:nvGrpSpPr>
        <p:grpSpPr>
          <a:xfrm>
            <a:off x="199149" y="2"/>
            <a:ext cx="2795414" cy="1083308"/>
            <a:chOff x="6917201" y="0"/>
            <a:chExt cx="2227777" cy="863400"/>
          </a:xfrm>
        </p:grpSpPr>
        <p:sp>
          <p:nvSpPr>
            <p:cNvPr id="44" name="Shape 44"/>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7" name="Shape 47"/>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Shape 4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Shape 50"/>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Shape 5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Shape 5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Shape 61"/>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Shape 62"/>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Shape 6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Shape 6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Shape 6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Shape 71"/>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Shape 75"/>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Shape 7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Shape 7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0" name="Shape 80"/>
          <p:cNvGrpSpPr/>
          <p:nvPr/>
        </p:nvGrpSpPr>
        <p:grpSpPr>
          <a:xfrm>
            <a:off x="255991" y="-118"/>
            <a:ext cx="2251347" cy="1043408"/>
            <a:chOff x="3961956" y="4383950"/>
            <a:chExt cx="1160548" cy="548700"/>
          </a:xfrm>
        </p:grpSpPr>
        <p:sp>
          <p:nvSpPr>
            <p:cNvPr id="81" name="Shape 81"/>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4" name="Shape 8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5" name="Shape 85"/>
          <p:cNvGrpSpPr/>
          <p:nvPr/>
        </p:nvGrpSpPr>
        <p:grpSpPr>
          <a:xfrm>
            <a:off x="34934" y="4522125"/>
            <a:ext cx="1593306" cy="617072"/>
            <a:chOff x="6917201" y="0"/>
            <a:chExt cx="2227777" cy="863400"/>
          </a:xfrm>
        </p:grpSpPr>
        <p:sp>
          <p:nvSpPr>
            <p:cNvPr id="86" name="Shape 86"/>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9" name="Shape 89"/>
          <p:cNvGrpSpPr/>
          <p:nvPr/>
        </p:nvGrpSpPr>
        <p:grpSpPr>
          <a:xfrm>
            <a:off x="5886353" y="1243"/>
            <a:ext cx="3257455" cy="1261514"/>
            <a:chOff x="6917201" y="0"/>
            <a:chExt cx="2227777" cy="863400"/>
          </a:xfrm>
        </p:grpSpPr>
        <p:sp>
          <p:nvSpPr>
            <p:cNvPr id="90" name="Shape 90"/>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3" name="Shape 93"/>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Shape 9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Shape 9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Shape 100"/>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Shape 101"/>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Shape 10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Shape 104"/>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Shape 10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Shape 7"/>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XZmGGAbHqa0"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432IHWNMqJ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311700" y="229450"/>
            <a:ext cx="8520600" cy="25677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Confidentiality</a:t>
            </a:r>
            <a:endParaRPr/>
          </a:p>
          <a:p>
            <a:pPr marL="0" lvl="0" indent="0">
              <a:spcBef>
                <a:spcPts val="0"/>
              </a:spcBef>
              <a:spcAft>
                <a:spcPts val="0"/>
              </a:spcAft>
              <a:buNone/>
            </a:pPr>
            <a:r>
              <a:rPr lang="en"/>
              <a:t>Integrity</a:t>
            </a:r>
            <a:endParaRPr/>
          </a:p>
          <a:p>
            <a:pPr marL="0" lvl="0" indent="0">
              <a:spcBef>
                <a:spcPts val="0"/>
              </a:spcBef>
              <a:spcAft>
                <a:spcPts val="0"/>
              </a:spcAft>
              <a:buNone/>
            </a:pPr>
            <a:r>
              <a:rPr lang="en"/>
              <a:t>Availability</a:t>
            </a:r>
            <a:endParaRPr/>
          </a:p>
        </p:txBody>
      </p:sp>
      <p:sp>
        <p:nvSpPr>
          <p:cNvPr id="129" name="Shape 129"/>
          <p:cNvSpPr txBox="1">
            <a:spLocks noGrp="1"/>
          </p:cNvSpPr>
          <p:nvPr>
            <p:ph type="subTitle" idx="1"/>
          </p:nvPr>
        </p:nvSpPr>
        <p:spPr>
          <a:xfrm>
            <a:off x="311700" y="3512900"/>
            <a:ext cx="8520600" cy="151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CIA triad of cyber security</a:t>
            </a:r>
            <a:endParaRPr/>
          </a:p>
          <a:p>
            <a:pPr marL="0" lvl="0" indent="0">
              <a:spcBef>
                <a:spcPts val="0"/>
              </a:spcBef>
              <a:spcAft>
                <a:spcPts val="0"/>
              </a:spcAft>
              <a:buNone/>
            </a:pPr>
            <a:endParaRPr/>
          </a:p>
          <a:p>
            <a:pPr marL="0" lvl="0" indent="0">
              <a:spcBef>
                <a:spcPts val="0"/>
              </a:spcBef>
              <a:spcAft>
                <a:spcPts val="0"/>
              </a:spcAft>
              <a:buNone/>
            </a:pPr>
            <a:r>
              <a:rPr lang="en"/>
              <a:t>The 3 tenets of cyber security</a:t>
            </a:r>
            <a:endParaRPr/>
          </a:p>
        </p:txBody>
      </p:sp>
      <p:pic>
        <p:nvPicPr>
          <p:cNvPr id="130" name="Shape 130"/>
          <p:cNvPicPr preferRelativeResize="0"/>
          <p:nvPr/>
        </p:nvPicPr>
        <p:blipFill>
          <a:blip r:embed="rId3">
            <a:alphaModFix/>
          </a:blip>
          <a:stretch>
            <a:fillRect/>
          </a:stretch>
        </p:blipFill>
        <p:spPr>
          <a:xfrm>
            <a:off x="6075663" y="1538813"/>
            <a:ext cx="2390775" cy="19145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do we maintain availability?</a:t>
            </a:r>
            <a:endParaRPr/>
          </a:p>
        </p:txBody>
      </p:sp>
      <p:sp>
        <p:nvSpPr>
          <p:cNvPr id="192" name="Shape 192"/>
          <p:cNvSpPr txBox="1">
            <a:spLocks noGrp="1"/>
          </p:cNvSpPr>
          <p:nvPr>
            <p:ph type="body" idx="1"/>
          </p:nvPr>
        </p:nvSpPr>
        <p:spPr>
          <a:xfrm>
            <a:off x="362150" y="1429950"/>
            <a:ext cx="8520600" cy="444000"/>
          </a:xfrm>
          <a:prstGeom prst="rect">
            <a:avLst/>
          </a:prstGeom>
        </p:spPr>
        <p:txBody>
          <a:bodyPr spcFirstLastPara="1" wrap="square" lIns="91425" tIns="91425" rIns="91425" bIns="91425" anchor="t" anchorCtr="0">
            <a:noAutofit/>
          </a:bodyPr>
          <a:lstStyle/>
          <a:p>
            <a:pPr marL="457200" lvl="0" indent="-311150">
              <a:spcBef>
                <a:spcPts val="0"/>
              </a:spcBef>
              <a:spcAft>
                <a:spcPts val="0"/>
              </a:spcAft>
              <a:buSzPts val="1300"/>
              <a:buChar char="-"/>
            </a:pPr>
            <a:r>
              <a:rPr lang="en"/>
              <a:t>Fault tolerance (RAID-Redundant Array of Independent Disks)</a:t>
            </a:r>
            <a:endParaRPr/>
          </a:p>
        </p:txBody>
      </p:sp>
      <p:sp>
        <p:nvSpPr>
          <p:cNvPr id="193" name="Shape 193"/>
          <p:cNvSpPr txBox="1">
            <a:spLocks noGrp="1"/>
          </p:cNvSpPr>
          <p:nvPr>
            <p:ph type="body" idx="1"/>
          </p:nvPr>
        </p:nvSpPr>
        <p:spPr>
          <a:xfrm>
            <a:off x="362150" y="1810950"/>
            <a:ext cx="8520600" cy="4440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Redundancy (failover)</a:t>
            </a:r>
            <a:endParaRPr/>
          </a:p>
        </p:txBody>
      </p:sp>
      <p:sp>
        <p:nvSpPr>
          <p:cNvPr id="194" name="Shape 194"/>
          <p:cNvSpPr txBox="1">
            <a:spLocks noGrp="1"/>
          </p:cNvSpPr>
          <p:nvPr>
            <p:ph type="body" idx="1"/>
          </p:nvPr>
        </p:nvSpPr>
        <p:spPr>
          <a:xfrm>
            <a:off x="362150" y="2191950"/>
            <a:ext cx="8520600" cy="4440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Contingency plan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1000"/>
                                        <p:tgtEl>
                                          <p:spTgt spid="1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3"/>
                                        </p:tgtEl>
                                        <p:attrNameLst>
                                          <p:attrName>style.visibility</p:attrName>
                                        </p:attrNameLst>
                                      </p:cBhvr>
                                      <p:to>
                                        <p:strVal val="visible"/>
                                      </p:to>
                                    </p:set>
                                    <p:animEffect transition="in" filter="fade">
                                      <p:cBhvr>
                                        <p:cTn id="12" dur="10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Does Google Do This?</a:t>
            </a:r>
            <a:endParaRPr/>
          </a:p>
        </p:txBody>
      </p:sp>
      <p:sp>
        <p:nvSpPr>
          <p:cNvPr id="200" name="Shape 20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201" name="Shape 201" descr="Joe Kava, VP of Google's Data Center Operations, gives a tour inside a Google data center, and shares details about the security, sustainability and the core architecture of Google's infrastructure." title="Inside a Google data center">
            <a:hlinkClick r:id="rId3"/>
          </p:cNvPr>
          <p:cNvPicPr preferRelativeResize="0"/>
          <p:nvPr/>
        </p:nvPicPr>
        <p:blipFill>
          <a:blip r:embed="rId4">
            <a:alphaModFix/>
          </a:blip>
          <a:stretch>
            <a:fillRect/>
          </a:stretch>
        </p:blipFill>
        <p:spPr>
          <a:xfrm>
            <a:off x="2235550" y="1564600"/>
            <a:ext cx="4572000" cy="342900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Name that tenet….</a:t>
            </a:r>
            <a:endParaRPr/>
          </a:p>
        </p:txBody>
      </p:sp>
      <p:sp>
        <p:nvSpPr>
          <p:cNvPr id="207" name="Shape 207"/>
          <p:cNvSpPr txBox="1">
            <a:spLocks noGrp="1"/>
          </p:cNvSpPr>
          <p:nvPr>
            <p:ph type="body" idx="1"/>
          </p:nvPr>
        </p:nvSpPr>
        <p:spPr>
          <a:xfrm>
            <a:off x="311700" y="1500875"/>
            <a:ext cx="8520600" cy="23808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You are presenting a new topic to your class.  You arrive to school 10 minutes early to make sure your laptop will communicate with the AV equipment.  You open your laptop only to see it begin an OS update process.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7"/>
                                        </p:tgtEl>
                                        <p:attrNameLst>
                                          <p:attrName>style.visibility</p:attrName>
                                        </p:attrNameLst>
                                      </p:cBhvr>
                                      <p:to>
                                        <p:strVal val="visible"/>
                                      </p:to>
                                    </p:set>
                                    <p:animEffect transition="in" filter="fade">
                                      <p:cBhvr>
                                        <p:cTn id="7" dur="10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Name that tenet….</a:t>
            </a:r>
            <a:endParaRPr/>
          </a:p>
        </p:txBody>
      </p:sp>
      <p:sp>
        <p:nvSpPr>
          <p:cNvPr id="213" name="Shape 213"/>
          <p:cNvSpPr txBox="1">
            <a:spLocks noGrp="1"/>
          </p:cNvSpPr>
          <p:nvPr>
            <p:ph type="body" idx="1"/>
          </p:nvPr>
        </p:nvSpPr>
        <p:spPr>
          <a:xfrm>
            <a:off x="311700" y="1526100"/>
            <a:ext cx="8520600" cy="23556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You are working on a Saturday to enter grades for the semester.  To start the process, you open your English 1 spreadsheet..  You suddenly realize the “Deployment Check Sheet” spreadsheet is corrupted.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3"/>
                                        </p:tgtEl>
                                        <p:attrNameLst>
                                          <p:attrName>style.visibility</p:attrName>
                                        </p:attrNameLst>
                                      </p:cBhvr>
                                      <p:to>
                                        <p:strVal val="visible"/>
                                      </p:to>
                                    </p:set>
                                    <p:animEffect transition="in" filter="fade">
                                      <p:cBhvr>
                                        <p:cTn id="7" dur="10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Name that tenet….</a:t>
            </a:r>
            <a:endParaRPr/>
          </a:p>
        </p:txBody>
      </p:sp>
      <p:sp>
        <p:nvSpPr>
          <p:cNvPr id="219" name="Shape 219"/>
          <p:cNvSpPr txBox="1">
            <a:spLocks noGrp="1"/>
          </p:cNvSpPr>
          <p:nvPr>
            <p:ph type="body" idx="1"/>
          </p:nvPr>
        </p:nvSpPr>
        <p:spPr>
          <a:xfrm>
            <a:off x="311700" y="1399975"/>
            <a:ext cx="8520600" cy="24816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On Friday, before leaving work for the weekend, against your own best judgement, you check your email one last time.  Upon reading your latest email, you realize your student teacher has accidentally emailed a copy of your students grades to the Toledo Blade.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9"/>
                                        </p:tgtEl>
                                        <p:attrNameLst>
                                          <p:attrName>style.visibility</p:attrName>
                                        </p:attrNameLst>
                                      </p:cBhvr>
                                      <p:to>
                                        <p:strVal val="visible"/>
                                      </p:to>
                                    </p:set>
                                    <p:animEffect transition="in" filter="fade">
                                      <p:cBhvr>
                                        <p:cTn id="7" dur="1000"/>
                                        <p:tgtEl>
                                          <p:spTgt spid="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Name that tenet….</a:t>
            </a:r>
            <a:endParaRPr/>
          </a:p>
        </p:txBody>
      </p:sp>
      <p:sp>
        <p:nvSpPr>
          <p:cNvPr id="225" name="Shape 225"/>
          <p:cNvSpPr txBox="1">
            <a:spLocks noGrp="1"/>
          </p:cNvSpPr>
          <p:nvPr>
            <p:ph type="body" idx="1"/>
          </p:nvPr>
        </p:nvSpPr>
        <p:spPr>
          <a:xfrm>
            <a:off x="311700" y="1500875"/>
            <a:ext cx="8520600" cy="23808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a:t>Your web server is swamped with incoming requests.  In fact, so many requests, the server can’t respond.  Your customers are calling to complain they are receiving time out error messages when visiting your web site.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animEffect transition="in" filter="fade">
                                      <p:cBhvr>
                                        <p:cTn id="7" dur="1000"/>
                                        <p:tgtEl>
                                          <p:spTgt spid="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Name that tenet….</a:t>
            </a:r>
            <a:endParaRPr/>
          </a:p>
        </p:txBody>
      </p:sp>
      <p:sp>
        <p:nvSpPr>
          <p:cNvPr id="231" name="Shape 231"/>
          <p:cNvSpPr txBox="1">
            <a:spLocks noGrp="1"/>
          </p:cNvSpPr>
          <p:nvPr>
            <p:ph type="body" idx="1"/>
          </p:nvPr>
        </p:nvSpPr>
        <p:spPr>
          <a:xfrm>
            <a:off x="311700" y="1664850"/>
            <a:ext cx="8520600" cy="2216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John decides to get away from the school in order to get some work done.  John visits the local coffee shop.  The coffee shop offers good coffee, good snacks, and free wi-fi.  </a:t>
            </a:r>
            <a:endParaRPr/>
          </a:p>
          <a:p>
            <a:pPr marL="0" lvl="0" indent="0" rtl="0">
              <a:spcBef>
                <a:spcPts val="1600"/>
              </a:spcBef>
              <a:spcAft>
                <a:spcPts val="1600"/>
              </a:spcAft>
              <a:buNone/>
            </a:pPr>
            <a:r>
              <a:rPr lang="en"/>
              <a:t>Unknown to John, someone in the coffee shop has been able to take over his communication with the coffee shop’s wifi router.  John’s laptop now believes the other person’s laptop is the wifi router.</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1"/>
                                        </p:tgtEl>
                                        <p:attrNameLst>
                                          <p:attrName>style.visibility</p:attrName>
                                        </p:attrNameLst>
                                      </p:cBhvr>
                                      <p:to>
                                        <p:strVal val="visible"/>
                                      </p:to>
                                    </p:set>
                                    <p:animEffect transition="in" filter="fade">
                                      <p:cBhvr>
                                        <p:cTn id="7" dur="1000"/>
                                        <p:tgtEl>
                                          <p:spTgt spid="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Discussion</a:t>
            </a:r>
            <a:endParaRPr/>
          </a:p>
        </p:txBody>
      </p:sp>
      <p:sp>
        <p:nvSpPr>
          <p:cNvPr id="136" name="Shape 13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At your school, what prevents a student from changing their grades?</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CIA - Overview</a:t>
            </a:r>
            <a:endParaRPr/>
          </a:p>
        </p:txBody>
      </p:sp>
      <p:sp>
        <p:nvSpPr>
          <p:cNvPr id="142" name="Shape 14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43" name="Shape 143" descr="Confidentiality, Integrity and Availability are 3 of the core pillars in a Information Security architecture." title="The &quot;C.I.A.&quot; security concepts.">
            <a:hlinkClick r:id="rId3"/>
          </p:cNvPr>
          <p:cNvPicPr preferRelativeResize="0"/>
          <p:nvPr/>
        </p:nvPicPr>
        <p:blipFill>
          <a:blip r:embed="rId4">
            <a:alphaModFix/>
          </a:blip>
          <a:stretch>
            <a:fillRect/>
          </a:stretch>
        </p:blipFill>
        <p:spPr>
          <a:xfrm>
            <a:off x="2349050" y="1500225"/>
            <a:ext cx="4572000" cy="342900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Confidentiality</a:t>
            </a:r>
            <a:endParaRPr/>
          </a:p>
        </p:txBody>
      </p:sp>
      <p:sp>
        <p:nvSpPr>
          <p:cNvPr id="149" name="Shape 149"/>
          <p:cNvSpPr txBox="1">
            <a:spLocks noGrp="1"/>
          </p:cNvSpPr>
          <p:nvPr>
            <p:ph type="body" idx="1"/>
          </p:nvPr>
        </p:nvSpPr>
        <p:spPr>
          <a:xfrm>
            <a:off x="311700" y="1304875"/>
            <a:ext cx="8520600" cy="4347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Protect asset from unauthorized access.</a:t>
            </a:r>
            <a:endParaRPr/>
          </a:p>
        </p:txBody>
      </p:sp>
      <p:sp>
        <p:nvSpPr>
          <p:cNvPr id="150" name="Shape 150"/>
          <p:cNvSpPr txBox="1">
            <a:spLocks noGrp="1"/>
          </p:cNvSpPr>
          <p:nvPr>
            <p:ph type="body" idx="1"/>
          </p:nvPr>
        </p:nvSpPr>
        <p:spPr>
          <a:xfrm>
            <a:off x="311700" y="1685875"/>
            <a:ext cx="8520600" cy="4347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Access to an asset is usually based upon job role or function.</a:t>
            </a:r>
            <a:endParaRPr/>
          </a:p>
        </p:txBody>
      </p:sp>
      <p:pic>
        <p:nvPicPr>
          <p:cNvPr id="151" name="Shape 151"/>
          <p:cNvPicPr preferRelativeResize="0"/>
          <p:nvPr/>
        </p:nvPicPr>
        <p:blipFill>
          <a:blip r:embed="rId3">
            <a:alphaModFix/>
          </a:blip>
          <a:stretch>
            <a:fillRect/>
          </a:stretch>
        </p:blipFill>
        <p:spPr>
          <a:xfrm>
            <a:off x="2286000" y="2386500"/>
            <a:ext cx="4495800" cy="23188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000"/>
                                        <p:tgtEl>
                                          <p:spTgt spid="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0"/>
                                        </p:tgtEl>
                                        <p:attrNameLst>
                                          <p:attrName>style.visibility</p:attrName>
                                        </p:attrNameLst>
                                      </p:cBhvr>
                                      <p:to>
                                        <p:strVal val="visible"/>
                                      </p:to>
                                    </p:set>
                                    <p:animEffect transition="in" filter="fade">
                                      <p:cBhvr>
                                        <p:cTn id="12"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Integrity</a:t>
            </a:r>
            <a:endParaRPr/>
          </a:p>
        </p:txBody>
      </p:sp>
      <p:sp>
        <p:nvSpPr>
          <p:cNvPr id="157" name="Shape 157"/>
          <p:cNvSpPr txBox="1">
            <a:spLocks noGrp="1"/>
          </p:cNvSpPr>
          <p:nvPr>
            <p:ph type="body" idx="1"/>
          </p:nvPr>
        </p:nvSpPr>
        <p:spPr>
          <a:xfrm>
            <a:off x="311700" y="1457275"/>
            <a:ext cx="8520600" cy="482400"/>
          </a:xfrm>
          <a:prstGeom prst="rect">
            <a:avLst/>
          </a:prstGeom>
        </p:spPr>
        <p:txBody>
          <a:bodyPr spcFirstLastPara="1" wrap="square" lIns="91425" tIns="91425" rIns="91425" bIns="91425" anchor="t" anchorCtr="0">
            <a:noAutofit/>
          </a:bodyPr>
          <a:lstStyle/>
          <a:p>
            <a:pPr marL="457200" lvl="0" indent="-311150">
              <a:spcBef>
                <a:spcPts val="0"/>
              </a:spcBef>
              <a:spcAft>
                <a:spcPts val="0"/>
              </a:spcAft>
              <a:buSzPts val="1300"/>
              <a:buChar char="-"/>
            </a:pPr>
            <a:r>
              <a:rPr lang="en"/>
              <a:t>Ensuring an asset is not altered</a:t>
            </a:r>
            <a:endParaRPr/>
          </a:p>
        </p:txBody>
      </p:sp>
      <p:sp>
        <p:nvSpPr>
          <p:cNvPr id="158" name="Shape 158"/>
          <p:cNvSpPr txBox="1">
            <a:spLocks noGrp="1"/>
          </p:cNvSpPr>
          <p:nvPr>
            <p:ph type="body" idx="1"/>
          </p:nvPr>
        </p:nvSpPr>
        <p:spPr>
          <a:xfrm>
            <a:off x="311700" y="1838275"/>
            <a:ext cx="8520600" cy="4824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The source of the asset is genuine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
                                        </p:tgtEl>
                                        <p:attrNameLst>
                                          <p:attrName>style.visibility</p:attrName>
                                        </p:attrNameLst>
                                      </p:cBhvr>
                                      <p:to>
                                        <p:strVal val="visible"/>
                                      </p:to>
                                    </p:set>
                                    <p:animEffect transition="in" filter="fade">
                                      <p:cBhvr>
                                        <p:cTn id="7" dur="1000"/>
                                        <p:tgtEl>
                                          <p:spTgt spid="1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gtEl>
                                        <p:attrNameLst>
                                          <p:attrName>style.visibility</p:attrName>
                                        </p:attrNameLst>
                                      </p:cBhvr>
                                      <p:to>
                                        <p:strVal val="visible"/>
                                      </p:to>
                                    </p:set>
                                    <p:animEffect transition="in" filter="fade">
                                      <p:cBhvr>
                                        <p:cTn id="12" dur="1000"/>
                                        <p:tgtEl>
                                          <p:spTgt spid="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Paper Airplane Demo</a:t>
            </a:r>
            <a:endParaRPr/>
          </a:p>
        </p:txBody>
      </p:sp>
      <p:sp>
        <p:nvSpPr>
          <p:cNvPr id="164" name="Shape 16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Availability</a:t>
            </a:r>
            <a:endParaRPr/>
          </a:p>
        </p:txBody>
      </p:sp>
      <p:sp>
        <p:nvSpPr>
          <p:cNvPr id="170" name="Shape 170"/>
          <p:cNvSpPr txBox="1">
            <a:spLocks noGrp="1"/>
          </p:cNvSpPr>
          <p:nvPr>
            <p:ph type="body" idx="1"/>
          </p:nvPr>
        </p:nvSpPr>
        <p:spPr>
          <a:xfrm>
            <a:off x="311700" y="1533475"/>
            <a:ext cx="8520600" cy="444000"/>
          </a:xfrm>
          <a:prstGeom prst="rect">
            <a:avLst/>
          </a:prstGeom>
        </p:spPr>
        <p:txBody>
          <a:bodyPr spcFirstLastPara="1" wrap="square" lIns="91425" tIns="91425" rIns="91425" bIns="91425" anchor="t" anchorCtr="0">
            <a:noAutofit/>
          </a:bodyPr>
          <a:lstStyle/>
          <a:p>
            <a:pPr marL="457200" lvl="0" indent="-311150">
              <a:spcBef>
                <a:spcPts val="0"/>
              </a:spcBef>
              <a:spcAft>
                <a:spcPts val="0"/>
              </a:spcAft>
              <a:buSzPts val="1300"/>
              <a:buChar char="-"/>
            </a:pPr>
            <a:r>
              <a:rPr lang="en"/>
              <a:t>An asset is accessible when authorized individuals need it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0"/>
                                        </p:tgtEl>
                                        <p:attrNameLst>
                                          <p:attrName>style.visibility</p:attrName>
                                        </p:attrNameLst>
                                      </p:cBhvr>
                                      <p:to>
                                        <p:strVal val="visible"/>
                                      </p:to>
                                    </p:set>
                                    <p:animEffect transition="in" filter="fade">
                                      <p:cBhvr>
                                        <p:cTn id="7" dur="1000"/>
                                        <p:tgtEl>
                                          <p:spTgt spid="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do we maintain confidentiality?</a:t>
            </a:r>
            <a:endParaRPr/>
          </a:p>
        </p:txBody>
      </p:sp>
      <p:sp>
        <p:nvSpPr>
          <p:cNvPr id="176" name="Shape 176"/>
          <p:cNvSpPr txBox="1">
            <a:spLocks noGrp="1"/>
          </p:cNvSpPr>
          <p:nvPr>
            <p:ph type="body" idx="1"/>
          </p:nvPr>
        </p:nvSpPr>
        <p:spPr>
          <a:xfrm>
            <a:off x="311700" y="1457275"/>
            <a:ext cx="8520600" cy="415500"/>
          </a:xfrm>
          <a:prstGeom prst="rect">
            <a:avLst/>
          </a:prstGeom>
        </p:spPr>
        <p:txBody>
          <a:bodyPr spcFirstLastPara="1" wrap="square" lIns="91425" tIns="91425" rIns="91425" bIns="91425" anchor="t" anchorCtr="0">
            <a:noAutofit/>
          </a:bodyPr>
          <a:lstStyle/>
          <a:p>
            <a:pPr marL="457200" lvl="0" indent="-311150">
              <a:spcBef>
                <a:spcPts val="0"/>
              </a:spcBef>
              <a:spcAft>
                <a:spcPts val="0"/>
              </a:spcAft>
              <a:buSzPts val="1300"/>
              <a:buChar char="-"/>
            </a:pPr>
            <a:r>
              <a:rPr lang="en"/>
              <a:t>Access Controls (physical)</a:t>
            </a:r>
            <a:endParaRPr/>
          </a:p>
        </p:txBody>
      </p:sp>
      <p:sp>
        <p:nvSpPr>
          <p:cNvPr id="177" name="Shape 177"/>
          <p:cNvSpPr txBox="1">
            <a:spLocks noGrp="1"/>
          </p:cNvSpPr>
          <p:nvPr>
            <p:ph type="body" idx="1"/>
          </p:nvPr>
        </p:nvSpPr>
        <p:spPr>
          <a:xfrm>
            <a:off x="311700" y="1838275"/>
            <a:ext cx="8520600" cy="4155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a:t>Encryption</a:t>
            </a:r>
            <a:endParaRPr/>
          </a:p>
        </p:txBody>
      </p:sp>
      <p:pic>
        <p:nvPicPr>
          <p:cNvPr id="178" name="Shape 178"/>
          <p:cNvPicPr preferRelativeResize="0"/>
          <p:nvPr/>
        </p:nvPicPr>
        <p:blipFill>
          <a:blip r:embed="rId3">
            <a:alphaModFix/>
          </a:blip>
          <a:stretch>
            <a:fillRect/>
          </a:stretch>
        </p:blipFill>
        <p:spPr>
          <a:xfrm>
            <a:off x="5247825" y="2053025"/>
            <a:ext cx="2619375" cy="1743075"/>
          </a:xfrm>
          <a:prstGeom prst="rect">
            <a:avLst/>
          </a:prstGeom>
          <a:noFill/>
          <a:ln>
            <a:noFill/>
          </a:ln>
        </p:spPr>
      </p:pic>
      <p:sp>
        <p:nvSpPr>
          <p:cNvPr id="179" name="Shape 179"/>
          <p:cNvSpPr txBox="1"/>
          <p:nvPr/>
        </p:nvSpPr>
        <p:spPr>
          <a:xfrm>
            <a:off x="5283563" y="3897225"/>
            <a:ext cx="2547900" cy="415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1100"/>
              <a:t>Shoulder surfing</a:t>
            </a:r>
            <a:endParaRPr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6"/>
                                        </p:tgtEl>
                                        <p:attrNameLst>
                                          <p:attrName>style.visibility</p:attrName>
                                        </p:attrNameLst>
                                      </p:cBhvr>
                                      <p:to>
                                        <p:strVal val="visible"/>
                                      </p:to>
                                    </p:set>
                                    <p:animEffect transition="in" filter="fade">
                                      <p:cBhvr>
                                        <p:cTn id="7" dur="1000"/>
                                        <p:tgtEl>
                                          <p:spTgt spid="1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7"/>
                                        </p:tgtEl>
                                        <p:attrNameLst>
                                          <p:attrName>style.visibility</p:attrName>
                                        </p:attrNameLst>
                                      </p:cBhvr>
                                      <p:to>
                                        <p:strVal val="visible"/>
                                      </p:to>
                                    </p:set>
                                    <p:animEffect transition="in" filter="fade">
                                      <p:cBhvr>
                                        <p:cTn id="12" dur="10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do we maintain integrity?</a:t>
            </a:r>
            <a:endParaRPr/>
          </a:p>
        </p:txBody>
      </p:sp>
      <p:sp>
        <p:nvSpPr>
          <p:cNvPr id="185" name="Shape 185"/>
          <p:cNvSpPr txBox="1">
            <a:spLocks noGrp="1"/>
          </p:cNvSpPr>
          <p:nvPr>
            <p:ph type="body" idx="1"/>
          </p:nvPr>
        </p:nvSpPr>
        <p:spPr>
          <a:xfrm>
            <a:off x="311700" y="1375100"/>
            <a:ext cx="8520600" cy="1714800"/>
          </a:xfrm>
          <a:prstGeom prst="rect">
            <a:avLst/>
          </a:prstGeom>
        </p:spPr>
        <p:txBody>
          <a:bodyPr spcFirstLastPara="1" wrap="square" lIns="91425" tIns="91425" rIns="91425" bIns="91425" anchor="t" anchorCtr="0">
            <a:noAutofit/>
          </a:bodyPr>
          <a:lstStyle/>
          <a:p>
            <a:pPr marL="457200" lvl="0" indent="-311150" rtl="0">
              <a:spcBef>
                <a:spcPts val="0"/>
              </a:spcBef>
              <a:spcAft>
                <a:spcPts val="0"/>
              </a:spcAft>
              <a:buSzPts val="1300"/>
              <a:buChar char="-"/>
            </a:pPr>
            <a:r>
              <a:rPr lang="en" dirty="0"/>
              <a:t>For data assets, we use hashes</a:t>
            </a:r>
            <a:endParaRPr dirty="0"/>
          </a:p>
          <a:p>
            <a:pPr marL="0" lvl="0" indent="0">
              <a:spcBef>
                <a:spcPts val="1600"/>
              </a:spcBef>
              <a:spcAft>
                <a:spcPts val="1600"/>
              </a:spcAft>
              <a:buNone/>
            </a:pPr>
            <a:r>
              <a:rPr lang="en" sz="1200" i="1" dirty="0">
                <a:solidFill>
                  <a:srgbClr val="000000"/>
                </a:solidFill>
                <a:highlight>
                  <a:srgbClr val="FFFFFF"/>
                </a:highlight>
                <a:latin typeface="Arial"/>
                <a:ea typeface="Arial"/>
                <a:cs typeface="Arial"/>
                <a:sym typeface="Arial"/>
              </a:rPr>
              <a:t>A hash value is a numeric value of a fixed length that uniquely identifies data. Hash values represent large amounts of data as much smaller numeric values, so they are used with digital signatures. You can sign a hash value more efficiently than signing the larger value. Hash values are also useful for verifying the integrity of data sent through insecure channels. The hash value of received data can be compared to the hash value of data as it was sent to determine whether the data was altered.</a:t>
            </a:r>
            <a:endParaRPr i="1" dirty="0"/>
          </a:p>
        </p:txBody>
      </p:sp>
      <p:sp>
        <p:nvSpPr>
          <p:cNvPr id="186" name="Shape 186"/>
          <p:cNvSpPr txBox="1"/>
          <p:nvPr/>
        </p:nvSpPr>
        <p:spPr>
          <a:xfrm>
            <a:off x="2623375" y="4540475"/>
            <a:ext cx="6356700" cy="403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100"/>
              <a:t>https://docs.microsoft.com/en-us/dotnet/standard/security/ensuring-data-integrity-with-hash-codes</a:t>
            </a:r>
            <a:endParaRPr sz="1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5"/>
                                        </p:tgtEl>
                                        <p:attrNameLst>
                                          <p:attrName>style.visibility</p:attrName>
                                        </p:attrNameLst>
                                      </p:cBhvr>
                                      <p:to>
                                        <p:strVal val="visible"/>
                                      </p:to>
                                    </p:set>
                                    <p:animEffect transition="in" filter="fade">
                                      <p:cBhvr>
                                        <p:cTn id="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499</Words>
  <Application>Microsoft Office PowerPoint</Application>
  <PresentationFormat>On-screen Show (16:9)</PresentationFormat>
  <Paragraphs>47</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Nunito</vt:lpstr>
      <vt:lpstr>Calibri</vt:lpstr>
      <vt:lpstr>Shift</vt:lpstr>
      <vt:lpstr>Confidentiality Integrity Availability</vt:lpstr>
      <vt:lpstr>Discussion</vt:lpstr>
      <vt:lpstr>CIA - Overview</vt:lpstr>
      <vt:lpstr>Confidentiality</vt:lpstr>
      <vt:lpstr>Integrity</vt:lpstr>
      <vt:lpstr>Paper Airplane Demo</vt:lpstr>
      <vt:lpstr>Availability</vt:lpstr>
      <vt:lpstr>How do we maintain confidentiality?</vt:lpstr>
      <vt:lpstr>How do we maintain integrity?</vt:lpstr>
      <vt:lpstr>How do we maintain availability?</vt:lpstr>
      <vt:lpstr>How Does Google Do This?</vt:lpstr>
      <vt:lpstr>Name that tenet….</vt:lpstr>
      <vt:lpstr>Name that tenet….</vt:lpstr>
      <vt:lpstr>Name that tenet….</vt:lpstr>
      <vt:lpstr>Name that tenet….</vt:lpstr>
      <vt:lpstr>Name that tenet….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Confidentiality Integrity Availability</dc:title>
  <dc:creator>NSCC</dc:creator>
  <cp:lastModifiedBy>NSCC</cp:lastModifiedBy>
  <cp:revision>4</cp:revision>
  <dcterms:modified xsi:type="dcterms:W3CDTF">2019-06-12T01:23:57Z</dcterms:modified>
</cp:coreProperties>
</file>