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Nunit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9" d="100"/>
          <a:sy n="99" d="100"/>
        </p:scale>
        <p:origin x="-2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9080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42xw7aCgO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0UFzvW0kd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GYHbanR3Ei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eg3gSNgaBm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hyperlink" Target="http://www.youtube.com/watch?v=tLZpcpMCZl4"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Security Issues within Social Media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Is Your Email Part of a Data Breach? </a:t>
            </a:r>
            <a:endParaRPr/>
          </a:p>
        </p:txBody>
      </p:sp>
      <p:sp>
        <p:nvSpPr>
          <p:cNvPr id="189" name="Shape 18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https://haveibeenpwned.com/</a:t>
            </a:r>
            <a:endParaRPr/>
          </a:p>
          <a:p>
            <a:pPr marL="0" lvl="0" indent="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EULA/Terms of Service</a:t>
            </a:r>
            <a:endParaRPr/>
          </a:p>
        </p:txBody>
      </p:sp>
      <p:sp>
        <p:nvSpPr>
          <p:cNvPr id="195" name="Shape 19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Outlines:</a:t>
            </a:r>
            <a:endParaRPr/>
          </a:p>
          <a:p>
            <a:pPr marL="457200" lvl="0" indent="-311150">
              <a:spcBef>
                <a:spcPts val="1600"/>
              </a:spcBef>
              <a:spcAft>
                <a:spcPts val="0"/>
              </a:spcAft>
              <a:buSzPts val="1300"/>
              <a:buAutoNum type="arabicPeriod"/>
            </a:pPr>
            <a:r>
              <a:rPr lang="en"/>
              <a:t>What data is collected</a:t>
            </a:r>
            <a:endParaRPr/>
          </a:p>
          <a:p>
            <a:pPr marL="457200" lvl="0" indent="-311150">
              <a:spcBef>
                <a:spcPts val="0"/>
              </a:spcBef>
              <a:spcAft>
                <a:spcPts val="0"/>
              </a:spcAft>
              <a:buSzPts val="1300"/>
              <a:buAutoNum type="arabicPeriod"/>
            </a:pPr>
            <a:r>
              <a:rPr lang="en"/>
              <a:t>How they protect your data</a:t>
            </a:r>
            <a:endParaRPr/>
          </a:p>
          <a:p>
            <a:pPr marL="457200" lvl="0" indent="-311150">
              <a:spcBef>
                <a:spcPts val="0"/>
              </a:spcBef>
              <a:spcAft>
                <a:spcPts val="0"/>
              </a:spcAft>
              <a:buSzPts val="1300"/>
              <a:buAutoNum type="arabicPeriod"/>
            </a:pPr>
            <a:r>
              <a:rPr lang="en"/>
              <a:t>Who can see your data</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Privacy Settings</a:t>
            </a:r>
            <a:endParaRPr/>
          </a:p>
        </p:txBody>
      </p:sp>
      <p:sp>
        <p:nvSpPr>
          <p:cNvPr id="201" name="Shape 20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2" name="Shape 202" descr="Eduardo learns that posting inappropriate pictures online is two kinds of stupid.&#10;&#10;http://www.netsmartz.org/RealLifeStories&#10;&#10;Copyright © 2001-2015 National Center for Missing &amp; Exploited Children. All rights reserved.&#10;&#10;Trinity Mount Ministries assists in locating Missing Children and helps to stop Child Abuse.&#10;Main website: http://www.TrinityMount.Info" title="NetSmartz Workshop (NCMEC) - Two Kinds of Stupid">
            <a:hlinkClick r:id="rId3"/>
          </p:cNvPr>
          <p:cNvPicPr preferRelativeResize="0"/>
          <p:nvPr/>
        </p:nvPicPr>
        <p:blipFill>
          <a:blip r:embed="rId4">
            <a:alphaModFix/>
          </a:blip>
          <a:stretch>
            <a:fillRect/>
          </a:stretch>
        </p:blipFill>
        <p:spPr>
          <a:xfrm>
            <a:off x="2355825" y="15002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Best Practices</a:t>
            </a:r>
            <a:endParaRPr/>
          </a:p>
        </p:txBody>
      </p:sp>
      <p:sp>
        <p:nvSpPr>
          <p:cNvPr id="208" name="Shape 20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Don’t post about vacations</a:t>
            </a:r>
            <a:endParaRPr/>
          </a:p>
          <a:p>
            <a:pPr marL="0" lvl="0" indent="0">
              <a:spcBef>
                <a:spcPts val="1600"/>
              </a:spcBef>
              <a:spcAft>
                <a:spcPts val="0"/>
              </a:spcAft>
              <a:buNone/>
            </a:pPr>
            <a:r>
              <a:rPr lang="en"/>
              <a:t>Don’t post pics with identifying background information</a:t>
            </a:r>
            <a:endParaRPr/>
          </a:p>
          <a:p>
            <a:pPr marL="0" lvl="0" indent="0">
              <a:spcBef>
                <a:spcPts val="1600"/>
              </a:spcBef>
              <a:spcAft>
                <a:spcPts val="0"/>
              </a:spcAft>
              <a:buNone/>
            </a:pPr>
            <a:r>
              <a:rPr lang="en"/>
              <a:t>Metadata</a:t>
            </a:r>
            <a:endParaRPr/>
          </a:p>
          <a:p>
            <a:pPr marL="0" lvl="0" indent="0">
              <a:spcBef>
                <a:spcPts val="1600"/>
              </a:spcBef>
              <a:spcAft>
                <a:spcPts val="0"/>
              </a:spcAft>
              <a:buNone/>
            </a:pPr>
            <a:r>
              <a:rPr lang="en"/>
              <a:t>Don’t answer the 20 question surveys</a:t>
            </a:r>
            <a:endParaRPr/>
          </a:p>
          <a:p>
            <a:pPr marL="0" lvl="0" indent="0">
              <a:spcBef>
                <a:spcPts val="1600"/>
              </a:spcBef>
              <a:spcAft>
                <a:spcPts val="1600"/>
              </a:spcAft>
              <a:buNone/>
            </a:pPr>
            <a:r>
              <a:rPr lang="en"/>
              <a:t>Check privacy/security settings on social media</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Sample Settings</a:t>
            </a:r>
            <a:endParaRPr/>
          </a:p>
        </p:txBody>
      </p:sp>
      <p:sp>
        <p:nvSpPr>
          <p:cNvPr id="214" name="Shape 2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b="1"/>
          </a:p>
        </p:txBody>
      </p:sp>
      <p:pic>
        <p:nvPicPr>
          <p:cNvPr id="215" name="Shape 215"/>
          <p:cNvPicPr preferRelativeResize="0"/>
          <p:nvPr/>
        </p:nvPicPr>
        <p:blipFill rotWithShape="1">
          <a:blip r:embed="rId3">
            <a:alphaModFix/>
          </a:blip>
          <a:srcRect l="18483" t="17424" r="44326" b="17871"/>
          <a:stretch/>
        </p:blipFill>
        <p:spPr>
          <a:xfrm>
            <a:off x="2199375" y="1550663"/>
            <a:ext cx="3060499" cy="3328126"/>
          </a:xfrm>
          <a:prstGeom prst="rect">
            <a:avLst/>
          </a:prstGeom>
          <a:noFill/>
          <a:ln>
            <a:noFill/>
          </a:ln>
        </p:spPr>
      </p:pic>
      <p:sp>
        <p:nvSpPr>
          <p:cNvPr id="216" name="Shape 216"/>
          <p:cNvSpPr/>
          <p:nvPr/>
        </p:nvSpPr>
        <p:spPr>
          <a:xfrm>
            <a:off x="2373925" y="3677250"/>
            <a:ext cx="1396500" cy="861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Risks</a:t>
            </a:r>
            <a:endParaRPr/>
          </a:p>
        </p:txBody>
      </p:sp>
      <p:sp>
        <p:nvSpPr>
          <p:cNvPr id="222" name="Shape 2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596900" marR="139700" lvl="0" indent="-295275" rtl="0">
              <a:spcBef>
                <a:spcPts val="0"/>
              </a:spcBef>
              <a:spcAft>
                <a:spcPts val="0"/>
              </a:spcAft>
              <a:buClr>
                <a:srgbClr val="000000"/>
              </a:buClr>
              <a:buSzPts val="1050"/>
              <a:buFont typeface="Arial"/>
              <a:buChar char="●"/>
            </a:pPr>
            <a:r>
              <a:rPr lang="en" sz="1050" b="1">
                <a:solidFill>
                  <a:srgbClr val="000000"/>
                </a:solidFill>
                <a:latin typeface="Arial"/>
                <a:ea typeface="Arial"/>
                <a:cs typeface="Arial"/>
                <a:sym typeface="Arial"/>
              </a:rPr>
              <a:t>Inappropriate content. </a:t>
            </a:r>
            <a:r>
              <a:rPr lang="en" sz="1050">
                <a:solidFill>
                  <a:srgbClr val="000000"/>
                </a:solidFill>
                <a:latin typeface="Arial"/>
                <a:ea typeface="Arial"/>
                <a:cs typeface="Arial"/>
                <a:sym typeface="Arial"/>
              </a:rPr>
              <a:t>Most social media sites have rules about what's OK to post, but there may still be sexual, violent, illegal or other types content you don't want children to see.</a:t>
            </a:r>
            <a:endParaRPr sz="1050">
              <a:solidFill>
                <a:srgbClr val="000000"/>
              </a:solidFill>
              <a:latin typeface="Arial"/>
              <a:ea typeface="Arial"/>
              <a:cs typeface="Arial"/>
              <a:sym typeface="Arial"/>
            </a:endParaRPr>
          </a:p>
          <a:p>
            <a:pPr marL="596900" marR="139700" lvl="0" indent="-295275" rtl="0">
              <a:spcBef>
                <a:spcPts val="0"/>
              </a:spcBef>
              <a:spcAft>
                <a:spcPts val="0"/>
              </a:spcAft>
              <a:buClr>
                <a:srgbClr val="000000"/>
              </a:buClr>
              <a:buSzPts val="1050"/>
              <a:buFont typeface="Arial"/>
              <a:buChar char="●"/>
            </a:pPr>
            <a:r>
              <a:rPr lang="en" sz="1050" b="1">
                <a:solidFill>
                  <a:srgbClr val="000000"/>
                </a:solidFill>
                <a:latin typeface="Arial"/>
                <a:ea typeface="Arial"/>
                <a:cs typeface="Arial"/>
                <a:sym typeface="Arial"/>
              </a:rPr>
              <a:t>Cyberbullying. </a:t>
            </a:r>
            <a:r>
              <a:rPr lang="en" sz="1050">
                <a:solidFill>
                  <a:srgbClr val="000000"/>
                </a:solidFill>
                <a:latin typeface="Arial"/>
                <a:ea typeface="Arial"/>
                <a:cs typeface="Arial"/>
                <a:sym typeface="Arial"/>
              </a:rPr>
              <a:t>Some children and teens may make cruel comments to or about their peers on social media. Social media sites where people can post anonymously make cyberbullying especially easy.</a:t>
            </a:r>
            <a:endParaRPr sz="1050">
              <a:solidFill>
                <a:srgbClr val="000000"/>
              </a:solidFill>
              <a:latin typeface="Arial"/>
              <a:ea typeface="Arial"/>
              <a:cs typeface="Arial"/>
              <a:sym typeface="Arial"/>
            </a:endParaRPr>
          </a:p>
          <a:p>
            <a:pPr marL="596900" marR="139700" lvl="0" indent="-295275" rtl="0">
              <a:spcBef>
                <a:spcPts val="0"/>
              </a:spcBef>
              <a:spcAft>
                <a:spcPts val="0"/>
              </a:spcAft>
              <a:buClr>
                <a:srgbClr val="000000"/>
              </a:buClr>
              <a:buSzPts val="1050"/>
              <a:buFont typeface="Arial"/>
              <a:buChar char="●"/>
            </a:pPr>
            <a:r>
              <a:rPr lang="en" sz="1050" b="1">
                <a:solidFill>
                  <a:srgbClr val="000000"/>
                </a:solidFill>
                <a:latin typeface="Arial"/>
                <a:ea typeface="Arial"/>
                <a:cs typeface="Arial"/>
                <a:sym typeface="Arial"/>
              </a:rPr>
              <a:t>Identity thieves.</a:t>
            </a:r>
            <a:r>
              <a:rPr lang="en" sz="1050">
                <a:solidFill>
                  <a:srgbClr val="000000"/>
                </a:solidFill>
                <a:latin typeface="Arial"/>
                <a:ea typeface="Arial"/>
                <a:cs typeface="Arial"/>
                <a:sym typeface="Arial"/>
              </a:rPr>
              <a:t> Children and teens may share personal information, leaving them open to identity theft, scams or hacking.</a:t>
            </a:r>
            <a:endParaRPr sz="1050">
              <a:solidFill>
                <a:srgbClr val="000000"/>
              </a:solidFill>
              <a:latin typeface="Arial"/>
              <a:ea typeface="Arial"/>
              <a:cs typeface="Arial"/>
              <a:sym typeface="Arial"/>
            </a:endParaRPr>
          </a:p>
          <a:p>
            <a:pPr marL="596900" marR="139700" lvl="0" indent="-295275" rtl="0">
              <a:spcBef>
                <a:spcPts val="0"/>
              </a:spcBef>
              <a:spcAft>
                <a:spcPts val="0"/>
              </a:spcAft>
              <a:buClr>
                <a:srgbClr val="000000"/>
              </a:buClr>
              <a:buSzPts val="1050"/>
              <a:buFont typeface="Arial"/>
              <a:buChar char="●"/>
            </a:pPr>
            <a:r>
              <a:rPr lang="en" sz="1050" b="1">
                <a:solidFill>
                  <a:srgbClr val="000000"/>
                </a:solidFill>
                <a:latin typeface="Arial"/>
                <a:ea typeface="Arial"/>
                <a:cs typeface="Arial"/>
                <a:sym typeface="Arial"/>
              </a:rPr>
              <a:t>Sexting.</a:t>
            </a:r>
            <a:r>
              <a:rPr lang="en" sz="1050">
                <a:solidFill>
                  <a:srgbClr val="000000"/>
                </a:solidFill>
                <a:latin typeface="Arial"/>
                <a:ea typeface="Arial"/>
                <a:cs typeface="Arial"/>
                <a:sym typeface="Arial"/>
              </a:rPr>
              <a:t> Some teens and children may share nude or partially nude images through social media apps and face academic, social, or even legal consequences. </a:t>
            </a:r>
            <a:endParaRPr sz="1050">
              <a:solidFill>
                <a:srgbClr val="000000"/>
              </a:solidFill>
              <a:latin typeface="Arial"/>
              <a:ea typeface="Arial"/>
              <a:cs typeface="Arial"/>
              <a:sym typeface="Arial"/>
            </a:endParaRPr>
          </a:p>
          <a:p>
            <a:pPr marL="596900" marR="139700" lvl="0" indent="-295275" rtl="0">
              <a:spcBef>
                <a:spcPts val="0"/>
              </a:spcBef>
              <a:spcAft>
                <a:spcPts val="0"/>
              </a:spcAft>
              <a:buClr>
                <a:srgbClr val="000000"/>
              </a:buClr>
              <a:buSzPts val="1050"/>
              <a:buFont typeface="Arial"/>
              <a:buChar char="●"/>
            </a:pPr>
            <a:r>
              <a:rPr lang="en" sz="1050" b="1">
                <a:solidFill>
                  <a:srgbClr val="000000"/>
                </a:solidFill>
                <a:latin typeface="Arial"/>
                <a:ea typeface="Arial"/>
                <a:cs typeface="Arial"/>
                <a:sym typeface="Arial"/>
              </a:rPr>
              <a:t>Online predators. </a:t>
            </a:r>
            <a:r>
              <a:rPr lang="en" sz="1050">
                <a:solidFill>
                  <a:srgbClr val="000000"/>
                </a:solidFill>
                <a:latin typeface="Arial"/>
                <a:ea typeface="Arial"/>
                <a:cs typeface="Arial"/>
                <a:sym typeface="Arial"/>
              </a:rPr>
              <a:t>Pretend to be someone else, groom child and convince them to send inappropriate content or meet in person.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Learning Objectives</a:t>
            </a:r>
            <a:endParaRPr/>
          </a:p>
        </p:txBody>
      </p:sp>
      <p:sp>
        <p:nvSpPr>
          <p:cNvPr id="134" name="Shape 13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Explain the purpose of the different social media platforms</a:t>
            </a:r>
            <a:endParaRPr/>
          </a:p>
          <a:p>
            <a:pPr marL="0" lvl="0" indent="0">
              <a:spcBef>
                <a:spcPts val="1600"/>
              </a:spcBef>
              <a:spcAft>
                <a:spcPts val="0"/>
              </a:spcAft>
              <a:buNone/>
            </a:pPr>
            <a:r>
              <a:rPr lang="en"/>
              <a:t>Explain social media data privacy best practices</a:t>
            </a:r>
            <a:endParaRPr/>
          </a:p>
          <a:p>
            <a:pPr marL="0" lvl="0" indent="0">
              <a:spcBef>
                <a:spcPts val="1600"/>
              </a:spcBef>
              <a:spcAft>
                <a:spcPts val="0"/>
              </a:spcAft>
              <a:buNone/>
            </a:pPr>
            <a:r>
              <a:rPr lang="en"/>
              <a:t>Explain the End User License Agreement</a:t>
            </a:r>
            <a:endParaRPr/>
          </a:p>
          <a:p>
            <a:pPr marL="0" lvl="0" indent="0">
              <a:spcBef>
                <a:spcPts val="1600"/>
              </a:spcBef>
              <a:spcAft>
                <a:spcPts val="1600"/>
              </a:spcAft>
              <a:buNone/>
            </a:pPr>
            <a:r>
              <a:rPr lang="en"/>
              <a:t>Demonstrate Social Media Best Practices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Discussion</a:t>
            </a:r>
            <a:endParaRPr/>
          </a:p>
        </p:txBody>
      </p:sp>
      <p:sp>
        <p:nvSpPr>
          <p:cNvPr id="140" name="Shape 14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At your tables, come up with the top 5 items students do on social media that are dangerous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Platforms</a:t>
            </a:r>
            <a:endParaRPr/>
          </a:p>
        </p:txBody>
      </p:sp>
      <p:sp>
        <p:nvSpPr>
          <p:cNvPr id="146" name="Shape 146"/>
          <p:cNvSpPr txBox="1">
            <a:spLocks noGrp="1"/>
          </p:cNvSpPr>
          <p:nvPr>
            <p:ph type="body" idx="1"/>
          </p:nvPr>
        </p:nvSpPr>
        <p:spPr>
          <a:xfrm>
            <a:off x="819150" y="1570975"/>
            <a:ext cx="4780800" cy="332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Facebook</a:t>
            </a:r>
            <a:endParaRPr/>
          </a:p>
          <a:p>
            <a:pPr marL="0" lvl="0" indent="0">
              <a:spcBef>
                <a:spcPts val="1600"/>
              </a:spcBef>
              <a:spcAft>
                <a:spcPts val="0"/>
              </a:spcAft>
              <a:buNone/>
            </a:pPr>
            <a:r>
              <a:rPr lang="en"/>
              <a:t>Twitter</a:t>
            </a:r>
            <a:endParaRPr/>
          </a:p>
          <a:p>
            <a:pPr marL="0" lvl="0" indent="0">
              <a:spcBef>
                <a:spcPts val="1600"/>
              </a:spcBef>
              <a:spcAft>
                <a:spcPts val="0"/>
              </a:spcAft>
              <a:buNone/>
            </a:pPr>
            <a:r>
              <a:rPr lang="en"/>
              <a:t>Instagram</a:t>
            </a:r>
            <a:endParaRPr/>
          </a:p>
          <a:p>
            <a:pPr marL="0" lvl="0" indent="0">
              <a:spcBef>
                <a:spcPts val="1600"/>
              </a:spcBef>
              <a:spcAft>
                <a:spcPts val="0"/>
              </a:spcAft>
              <a:buNone/>
            </a:pPr>
            <a:r>
              <a:rPr lang="en"/>
              <a:t>Whisper</a:t>
            </a:r>
            <a:endParaRPr/>
          </a:p>
          <a:p>
            <a:pPr marL="0" lvl="0" indent="0">
              <a:spcBef>
                <a:spcPts val="1600"/>
              </a:spcBef>
              <a:spcAft>
                <a:spcPts val="0"/>
              </a:spcAft>
              <a:buNone/>
            </a:pPr>
            <a:r>
              <a:rPr lang="en"/>
              <a:t>Kik</a:t>
            </a:r>
            <a:endParaRPr/>
          </a:p>
          <a:p>
            <a:pPr marL="0" lvl="0" indent="0">
              <a:spcBef>
                <a:spcPts val="1600"/>
              </a:spcBef>
              <a:spcAft>
                <a:spcPts val="0"/>
              </a:spcAft>
              <a:buNone/>
            </a:pPr>
            <a:r>
              <a:rPr lang="en"/>
              <a:t>SnapChat</a:t>
            </a:r>
            <a:endParaRPr/>
          </a:p>
          <a:p>
            <a:pPr marL="0" lvl="0" indent="0">
              <a:spcBef>
                <a:spcPts val="1600"/>
              </a:spcBef>
              <a:spcAft>
                <a:spcPts val="0"/>
              </a:spcAft>
              <a:buNone/>
            </a:pPr>
            <a:r>
              <a:rPr lang="en"/>
              <a:t>LinkedIn</a:t>
            </a:r>
            <a:endParaRPr/>
          </a:p>
          <a:p>
            <a:pPr marL="0" lvl="0" indent="0">
              <a:spcBef>
                <a:spcPts val="1600"/>
              </a:spcBef>
              <a:spcAft>
                <a:spcPts val="1600"/>
              </a:spcAft>
              <a:buNone/>
            </a:pPr>
            <a:r>
              <a:rPr lang="en"/>
              <a:t>YouTube</a:t>
            </a:r>
            <a:endParaRPr/>
          </a:p>
        </p:txBody>
      </p:sp>
      <p:pic>
        <p:nvPicPr>
          <p:cNvPr id="147" name="Shape 147"/>
          <p:cNvPicPr preferRelativeResize="0"/>
          <p:nvPr/>
        </p:nvPicPr>
        <p:blipFill rotWithShape="1">
          <a:blip r:embed="rId3">
            <a:alphaModFix/>
          </a:blip>
          <a:srcRect b="8290"/>
          <a:stretch/>
        </p:blipFill>
        <p:spPr>
          <a:xfrm>
            <a:off x="4857875" y="1800200"/>
            <a:ext cx="1877150" cy="18560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Whisper?</a:t>
            </a:r>
            <a:endParaRPr/>
          </a:p>
        </p:txBody>
      </p:sp>
      <p:sp>
        <p:nvSpPr>
          <p:cNvPr id="153" name="Shape 15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4" name="Shape 154" descr="&quot;Whisper&quot; is an anonymous chatting app for iPhone and Android devices that uses your GPS location to connect you with other nearby anonymous users." title="CYBER SAFE: &quot;Whisper&quot; App Dangerously Combines GPS Chatting with 100% Anonymity">
            <a:hlinkClick r:id="rId3"/>
          </p:cNvPr>
          <p:cNvPicPr preferRelativeResize="0"/>
          <p:nvPr/>
        </p:nvPicPr>
        <p:blipFill>
          <a:blip r:embed="rId4">
            <a:alphaModFix/>
          </a:blip>
          <a:stretch>
            <a:fillRect/>
          </a:stretch>
        </p:blipFill>
        <p:spPr>
          <a:xfrm>
            <a:off x="2216175" y="1558400"/>
            <a:ext cx="4572000" cy="3429000"/>
          </a:xfrm>
          <a:prstGeom prst="rect">
            <a:avLst/>
          </a:prstGeom>
          <a:noFill/>
          <a:ln>
            <a:noFill/>
          </a:ln>
        </p:spPr>
      </p:pic>
      <p:sp>
        <p:nvSpPr>
          <p:cNvPr id="2" name="12-Point Star 1"/>
          <p:cNvSpPr/>
          <p:nvPr/>
        </p:nvSpPr>
        <p:spPr>
          <a:xfrm>
            <a:off x="6788175" y="413886"/>
            <a:ext cx="2153694" cy="219456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Beware:</a:t>
            </a:r>
          </a:p>
          <a:p>
            <a:pPr algn="ctr"/>
            <a:r>
              <a:rPr lang="en-US" dirty="0" smtClean="0"/>
              <a:t>Whisper</a:t>
            </a:r>
          </a:p>
          <a:p>
            <a:pPr algn="ctr"/>
            <a:r>
              <a:rPr lang="en-US" dirty="0" err="1" smtClean="0"/>
              <a:t>Yik</a:t>
            </a:r>
            <a:r>
              <a:rPr lang="en-US" dirty="0" smtClean="0"/>
              <a:t> Yak</a:t>
            </a:r>
          </a:p>
          <a:p>
            <a:pPr algn="ctr"/>
            <a:r>
              <a:rPr lang="en-US" dirty="0" err="1" smtClean="0"/>
              <a:t>Kik</a:t>
            </a:r>
            <a:endParaRPr lang="en-US" dirty="0" smtClean="0"/>
          </a:p>
          <a:p>
            <a:pPr algn="ctr"/>
            <a:r>
              <a:rPr lang="en-US" dirty="0" err="1" smtClean="0"/>
              <a:t>Rumr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Teen Usage - US (August 2017)</a:t>
            </a:r>
            <a:endParaRPr/>
          </a:p>
        </p:txBody>
      </p:sp>
      <p:pic>
        <p:nvPicPr>
          <p:cNvPr id="160" name="Shape 160"/>
          <p:cNvPicPr preferRelativeResize="0"/>
          <p:nvPr/>
        </p:nvPicPr>
        <p:blipFill rotWithShape="1">
          <a:blip r:embed="rId3">
            <a:alphaModFix/>
          </a:blip>
          <a:srcRect l="5019" t="29915" r="41185" b="15403"/>
          <a:stretch/>
        </p:blipFill>
        <p:spPr>
          <a:xfrm>
            <a:off x="920050" y="1412625"/>
            <a:ext cx="4667251" cy="2965200"/>
          </a:xfrm>
          <a:prstGeom prst="rect">
            <a:avLst/>
          </a:prstGeom>
          <a:noFill/>
          <a:ln>
            <a:noFill/>
          </a:ln>
        </p:spPr>
      </p:pic>
      <p:sp>
        <p:nvSpPr>
          <p:cNvPr id="161" name="Shape 161"/>
          <p:cNvSpPr txBox="1"/>
          <p:nvPr/>
        </p:nvSpPr>
        <p:spPr>
          <a:xfrm>
            <a:off x="1992775" y="4490050"/>
            <a:ext cx="6962100" cy="45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a:t>https://www.statista.com/statistics/250176/social-network-usage-of-us-teens-and-young-adults-by-age-group/</a:t>
            </a:r>
            <a:endParaRPr sz="1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6 Degrees of Information</a:t>
            </a:r>
            <a:endParaRPr/>
          </a:p>
        </p:txBody>
      </p:sp>
      <p:sp>
        <p:nvSpPr>
          <p:cNvPr id="167" name="Shape 16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168" name="Shape 168" descr="NetSmartz Teen Video" title="6 Degrees of Information">
            <a:hlinkClick r:id="rId3"/>
          </p:cNvPr>
          <p:cNvPicPr preferRelativeResize="0"/>
          <p:nvPr/>
        </p:nvPicPr>
        <p:blipFill>
          <a:blip r:embed="rId4">
            <a:alphaModFix/>
          </a:blip>
          <a:stretch>
            <a:fillRect/>
          </a:stretch>
        </p:blipFill>
        <p:spPr>
          <a:xfrm>
            <a:off x="2286000" y="15002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Digital Footprint</a:t>
            </a:r>
            <a:endParaRPr/>
          </a:p>
        </p:txBody>
      </p:sp>
      <p:sp>
        <p:nvSpPr>
          <p:cNvPr id="174" name="Shape 17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traces you leave behind on sites you visit</a:t>
            </a:r>
            <a:endParaRPr/>
          </a:p>
          <a:p>
            <a:pPr marL="0" lvl="0" indent="0">
              <a:spcBef>
                <a:spcPts val="1600"/>
              </a:spcBef>
              <a:spcAft>
                <a:spcPts val="0"/>
              </a:spcAft>
              <a:buNone/>
            </a:pPr>
            <a:r>
              <a:rPr lang="en"/>
              <a:t>Opinions</a:t>
            </a:r>
            <a:endParaRPr/>
          </a:p>
          <a:p>
            <a:pPr marL="0" lvl="0" indent="0">
              <a:spcBef>
                <a:spcPts val="1600"/>
              </a:spcBef>
              <a:spcAft>
                <a:spcPts val="0"/>
              </a:spcAft>
              <a:buNone/>
            </a:pPr>
            <a:r>
              <a:rPr lang="en"/>
              <a:t>Interests</a:t>
            </a:r>
            <a:endParaRPr/>
          </a:p>
          <a:p>
            <a:pPr marL="0" lvl="0" indent="0">
              <a:spcBef>
                <a:spcPts val="1600"/>
              </a:spcBef>
              <a:spcAft>
                <a:spcPts val="0"/>
              </a:spcAft>
              <a:buNone/>
            </a:pPr>
            <a:r>
              <a:rPr lang="en"/>
              <a:t>Activities</a:t>
            </a:r>
            <a:endParaRPr/>
          </a:p>
          <a:p>
            <a:pPr marL="0" lvl="0" indent="0">
              <a:spcBef>
                <a:spcPts val="1600"/>
              </a:spcBef>
              <a:spcAft>
                <a:spcPts val="1600"/>
              </a:spcAft>
              <a:buNone/>
            </a:pPr>
            <a:r>
              <a:rPr lang="en"/>
              <a:t>Photos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Digital Footprint</a:t>
            </a:r>
            <a:endParaRPr/>
          </a:p>
        </p:txBody>
      </p:sp>
      <p:sp>
        <p:nvSpPr>
          <p:cNvPr id="180" name="Shape 180"/>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81" name="Shape 181"/>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82" name="Shape 182" descr="Students to learn to think carefully before posting and sharing in this video from Common Sense Media about the Digital Footprint we leave behind online. Use this video in your classroom in conjunction with the lesson plan, Trillion Dollar Footprint: https://www.commonsense.org/education/lesson/trillion-dollar-footprint-6-8&#10;&#10;For video discussion questions, visit: https://www.commonsense.org/education/system/files/uploads/video-supporting-materials/edu-vd_6-8_digitalfootprint.pdf?x=1&#10;&#10;This video is licensed under Creative Commons: http://creativecommons.org/licenses/by-nc-nd/3.0/. Please contact Common Sense Media with questions about our terms of use.&#10;&#10;Closed captioning (CC) now available. Click CC above to show subtitles in other languages too!" title="What's in Your Digital Footprint?">
            <a:hlinkClick r:id="rId3"/>
          </p:cNvPr>
          <p:cNvPicPr preferRelativeResize="0"/>
          <p:nvPr/>
        </p:nvPicPr>
        <p:blipFill>
          <a:blip r:embed="rId4">
            <a:alphaModFix/>
          </a:blip>
          <a:stretch>
            <a:fillRect/>
          </a:stretch>
        </p:blipFill>
        <p:spPr>
          <a:xfrm>
            <a:off x="424100" y="1659263"/>
            <a:ext cx="4147900" cy="3110925"/>
          </a:xfrm>
          <a:prstGeom prst="rect">
            <a:avLst/>
          </a:prstGeom>
          <a:noFill/>
          <a:ln>
            <a:noFill/>
          </a:ln>
        </p:spPr>
      </p:pic>
      <p:pic>
        <p:nvPicPr>
          <p:cNvPr id="183" name="Shape 183" title="Trillion Dollar Footprint">
            <a:hlinkClick r:id="rId5"/>
          </p:cNvPr>
          <p:cNvPicPr preferRelativeResize="0"/>
          <p:nvPr/>
        </p:nvPicPr>
        <p:blipFill>
          <a:blip r:embed="rId6">
            <a:alphaModFix/>
          </a:blip>
          <a:stretch>
            <a:fillRect/>
          </a:stretch>
        </p:blipFill>
        <p:spPr>
          <a:xfrm>
            <a:off x="4638675" y="1659263"/>
            <a:ext cx="4147900" cy="31109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311</Words>
  <Application>Microsoft Office PowerPoint</Application>
  <PresentationFormat>On-screen Show (16:9)</PresentationFormat>
  <Paragraphs>54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Nunito</vt:lpstr>
      <vt:lpstr>Calibri</vt:lpstr>
      <vt:lpstr>Shift</vt:lpstr>
      <vt:lpstr>Security Issues within Social Media</vt:lpstr>
      <vt:lpstr>Learning Objectives</vt:lpstr>
      <vt:lpstr>Discussion</vt:lpstr>
      <vt:lpstr>Platforms</vt:lpstr>
      <vt:lpstr>What is Whisper?</vt:lpstr>
      <vt:lpstr>Teen Usage - US (August 2017)</vt:lpstr>
      <vt:lpstr>6 Degrees of Information</vt:lpstr>
      <vt:lpstr>Digital Footprint</vt:lpstr>
      <vt:lpstr>Digital Footprint</vt:lpstr>
      <vt:lpstr>Is Your Email Part of a Data Breach? </vt:lpstr>
      <vt:lpstr>EULA/Terms of Service</vt:lpstr>
      <vt:lpstr>Privacy Settings</vt:lpstr>
      <vt:lpstr>Best Practices</vt:lpstr>
      <vt:lpstr>Sample Settings</vt:lpstr>
      <vt:lpstr>Risks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Issues within Social Media</dc:title>
  <dc:creator>NSCC</dc:creator>
  <cp:lastModifiedBy>NSCC</cp:lastModifiedBy>
  <cp:revision>4</cp:revision>
  <dcterms:modified xsi:type="dcterms:W3CDTF">2019-06-12T01:21:09Z</dcterms:modified>
</cp:coreProperties>
</file>